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sldIdLst>
    <p:sldId id="256" r:id="rId2"/>
    <p:sldId id="257" r:id="rId3"/>
    <p:sldId id="259" r:id="rId4"/>
    <p:sldId id="260" r:id="rId5"/>
    <p:sldId id="258" r:id="rId6"/>
    <p:sldId id="261" r:id="rId7"/>
    <p:sldId id="262" r:id="rId8"/>
    <p:sldId id="264" r:id="rId9"/>
    <p:sldId id="263" r:id="rId10"/>
    <p:sldId id="265" r:id="rId11"/>
    <p:sldId id="266" r:id="rId12"/>
    <p:sldId id="267" r:id="rId13"/>
    <p:sldId id="268" r:id="rId14"/>
    <p:sldId id="269" r:id="rId15"/>
    <p:sldId id="275" r:id="rId16"/>
    <p:sldId id="270" r:id="rId17"/>
    <p:sldId id="274" r:id="rId18"/>
    <p:sldId id="273" r:id="rId19"/>
    <p:sldId id="272"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12"/>
    <p:restoredTop sz="94630"/>
  </p:normalViewPr>
  <p:slideViewPr>
    <p:cSldViewPr snapToGrid="0" snapToObjects="1">
      <p:cViewPr>
        <p:scale>
          <a:sx n="100" d="100"/>
          <a:sy n="100" d="100"/>
        </p:scale>
        <p:origin x="12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none"/>
          </c:marker>
          <c:dLbls>
            <c:dLbl>
              <c:idx val="9"/>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5D6-2141-8114-0E2ABE704EF8}"/>
                </c:ext>
              </c:extLst>
            </c:dLbl>
            <c:dLbl>
              <c:idx val="1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5D6-2141-8114-0E2ABE704EF8}"/>
                </c:ext>
              </c:extLst>
            </c:dLbl>
            <c:dLbl>
              <c:idx val="2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5D6-2141-8114-0E2ABE704EF8}"/>
                </c:ext>
              </c:extLst>
            </c:dLbl>
            <c:dLbl>
              <c:idx val="78"/>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5D6-2141-8114-0E2ABE704EF8}"/>
                </c:ext>
              </c:extLst>
            </c:dLbl>
            <c:dLbl>
              <c:idx val="10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5D6-2141-8114-0E2ABE704EF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Sheet2!$D$6:$D$150</c:f>
              <c:numCache>
                <c:formatCode>0.00</c:formatCode>
                <c:ptCount val="145"/>
                <c:pt idx="0">
                  <c:v>45.611859796108</c:v>
                </c:pt>
                <c:pt idx="1">
                  <c:v>43.722729426037105</c:v>
                </c:pt>
                <c:pt idx="2">
                  <c:v>43.761373797146881</c:v>
                </c:pt>
                <c:pt idx="3">
                  <c:v>47.045358489200005</c:v>
                </c:pt>
                <c:pt idx="4">
                  <c:v>40.924224866948002</c:v>
                </c:pt>
                <c:pt idx="5">
                  <c:v>32.058962782757995</c:v>
                </c:pt>
                <c:pt idx="6">
                  <c:v>32.596481012759995</c:v>
                </c:pt>
                <c:pt idx="7">
                  <c:v>32.899789468583997</c:v>
                </c:pt>
                <c:pt idx="8">
                  <c:v>32.443083208804019</c:v>
                </c:pt>
                <c:pt idx="9">
                  <c:v>25.964786127995001</c:v>
                </c:pt>
                <c:pt idx="10">
                  <c:v>28.254233861434972</c:v>
                </c:pt>
                <c:pt idx="11">
                  <c:v>27.49164375712903</c:v>
                </c:pt>
                <c:pt idx="12">
                  <c:v>27.472195979612007</c:v>
                </c:pt>
                <c:pt idx="13">
                  <c:v>75.290425549809939</c:v>
                </c:pt>
                <c:pt idx="14">
                  <c:v>115.48915041169501</c:v>
                </c:pt>
                <c:pt idx="15">
                  <c:v>106.28801343876903</c:v>
                </c:pt>
                <c:pt idx="16">
                  <c:v>31.981535716535991</c:v>
                </c:pt>
                <c:pt idx="17">
                  <c:v>31.891153567302041</c:v>
                </c:pt>
                <c:pt idx="18">
                  <c:v>31.676764637838932</c:v>
                </c:pt>
                <c:pt idx="19">
                  <c:v>38.951054206465024</c:v>
                </c:pt>
                <c:pt idx="20">
                  <c:v>54.584582051008006</c:v>
                </c:pt>
                <c:pt idx="21">
                  <c:v>96.206030218939063</c:v>
                </c:pt>
                <c:pt idx="22">
                  <c:v>115.67240212905</c:v>
                </c:pt>
                <c:pt idx="23">
                  <c:v>72.346234262919978</c:v>
                </c:pt>
                <c:pt idx="24">
                  <c:v>32.900771305329862</c:v>
                </c:pt>
                <c:pt idx="25">
                  <c:v>33.850640994000017</c:v>
                </c:pt>
                <c:pt idx="26">
                  <c:v>34.072454401940107</c:v>
                </c:pt>
                <c:pt idx="27">
                  <c:v>36.26681070144987</c:v>
                </c:pt>
                <c:pt idx="28">
                  <c:v>32.182592538150026</c:v>
                </c:pt>
                <c:pt idx="29">
                  <c:v>29.718427427190122</c:v>
                </c:pt>
                <c:pt idx="30">
                  <c:v>30.753807940749915</c:v>
                </c:pt>
                <c:pt idx="31">
                  <c:v>33.732587045460008</c:v>
                </c:pt>
                <c:pt idx="32">
                  <c:v>45.818669278559973</c:v>
                </c:pt>
                <c:pt idx="33">
                  <c:v>45.085835824429992</c:v>
                </c:pt>
                <c:pt idx="34">
                  <c:v>46.053685433940032</c:v>
                </c:pt>
                <c:pt idx="35">
                  <c:v>45.640425019960155</c:v>
                </c:pt>
                <c:pt idx="36">
                  <c:v>45.589645780829947</c:v>
                </c:pt>
                <c:pt idx="37">
                  <c:v>32.80782958052005</c:v>
                </c:pt>
                <c:pt idx="38">
                  <c:v>28.573147739539856</c:v>
                </c:pt>
                <c:pt idx="39">
                  <c:v>28.89511349588004</c:v>
                </c:pt>
                <c:pt idx="40">
                  <c:v>29.421913467909906</c:v>
                </c:pt>
                <c:pt idx="41">
                  <c:v>29.370027565850179</c:v>
                </c:pt>
                <c:pt idx="42">
                  <c:v>51.644131078129867</c:v>
                </c:pt>
                <c:pt idx="43">
                  <c:v>54.540334040750054</c:v>
                </c:pt>
                <c:pt idx="44">
                  <c:v>69.54141008612001</c:v>
                </c:pt>
                <c:pt idx="45">
                  <c:v>65.485538665969855</c:v>
                </c:pt>
                <c:pt idx="46">
                  <c:v>66.648629039369993</c:v>
                </c:pt>
                <c:pt idx="47">
                  <c:v>58.852563916980287</c:v>
                </c:pt>
                <c:pt idx="48">
                  <c:v>60.158602502590043</c:v>
                </c:pt>
                <c:pt idx="49">
                  <c:v>60.297888388789723</c:v>
                </c:pt>
                <c:pt idx="50">
                  <c:v>60.939029573449865</c:v>
                </c:pt>
                <c:pt idx="51">
                  <c:v>42.594594907510093</c:v>
                </c:pt>
                <c:pt idx="52">
                  <c:v>41.262018535280134</c:v>
                </c:pt>
                <c:pt idx="53">
                  <c:v>42.686268312179948</c:v>
                </c:pt>
                <c:pt idx="54">
                  <c:v>42.488328787200153</c:v>
                </c:pt>
                <c:pt idx="55">
                  <c:v>42.109072165260095</c:v>
                </c:pt>
                <c:pt idx="56">
                  <c:v>36.536069638239688</c:v>
                </c:pt>
                <c:pt idx="57">
                  <c:v>37.297056347880044</c:v>
                </c:pt>
                <c:pt idx="58">
                  <c:v>35.771190089030192</c:v>
                </c:pt>
                <c:pt idx="59">
                  <c:v>35.623284734840041</c:v>
                </c:pt>
                <c:pt idx="60">
                  <c:v>37.20263193850964</c:v>
                </c:pt>
                <c:pt idx="61">
                  <c:v>31.717712271120398</c:v>
                </c:pt>
                <c:pt idx="62">
                  <c:v>30.887477076429875</c:v>
                </c:pt>
                <c:pt idx="63">
                  <c:v>31.750222336010076</c:v>
                </c:pt>
                <c:pt idx="64">
                  <c:v>39.749476956639903</c:v>
                </c:pt>
                <c:pt idx="65">
                  <c:v>35.228191117350015</c:v>
                </c:pt>
                <c:pt idx="66">
                  <c:v>35.698176706609779</c:v>
                </c:pt>
                <c:pt idx="67">
                  <c:v>35.527150818080173</c:v>
                </c:pt>
                <c:pt idx="68">
                  <c:v>36.088801739209799</c:v>
                </c:pt>
                <c:pt idx="69">
                  <c:v>35.7674160771803</c:v>
                </c:pt>
                <c:pt idx="70">
                  <c:v>29.99663975971006</c:v>
                </c:pt>
                <c:pt idx="71">
                  <c:v>33.328264924389778</c:v>
                </c:pt>
                <c:pt idx="72">
                  <c:v>34.610973000740167</c:v>
                </c:pt>
                <c:pt idx="73">
                  <c:v>32.409111451779957</c:v>
                </c:pt>
                <c:pt idx="74">
                  <c:v>31.218377094340045</c:v>
                </c:pt>
                <c:pt idx="75">
                  <c:v>31.760859635819681</c:v>
                </c:pt>
                <c:pt idx="76">
                  <c:v>32.426902384350079</c:v>
                </c:pt>
                <c:pt idx="77">
                  <c:v>38.795027997560332</c:v>
                </c:pt>
                <c:pt idx="78">
                  <c:v>126.97109704124973</c:v>
                </c:pt>
                <c:pt idx="79">
                  <c:v>99.341269937380218</c:v>
                </c:pt>
                <c:pt idx="80">
                  <c:v>78.178010957419872</c:v>
                </c:pt>
                <c:pt idx="81">
                  <c:v>76.973751542020125</c:v>
                </c:pt>
                <c:pt idx="82">
                  <c:v>78.558149587589782</c:v>
                </c:pt>
                <c:pt idx="83">
                  <c:v>79.306549295539966</c:v>
                </c:pt>
                <c:pt idx="84">
                  <c:v>69.967650547940281</c:v>
                </c:pt>
                <c:pt idx="85">
                  <c:v>31.461506102069748</c:v>
                </c:pt>
                <c:pt idx="86">
                  <c:v>30.911560070400125</c:v>
                </c:pt>
                <c:pt idx="87">
                  <c:v>31.62165860435972</c:v>
                </c:pt>
                <c:pt idx="88">
                  <c:v>31.333550255530049</c:v>
                </c:pt>
                <c:pt idx="89">
                  <c:v>66.94105639675027</c:v>
                </c:pt>
                <c:pt idx="90">
                  <c:v>68.692949587849895</c:v>
                </c:pt>
                <c:pt idx="91">
                  <c:v>30.113081616009584</c:v>
                </c:pt>
                <c:pt idx="92">
                  <c:v>32.34748674025014</c:v>
                </c:pt>
                <c:pt idx="93">
                  <c:v>34.618731487950313</c:v>
                </c:pt>
                <c:pt idx="94">
                  <c:v>33.988504963410087</c:v>
                </c:pt>
                <c:pt idx="95">
                  <c:v>33.893060219589621</c:v>
                </c:pt>
                <c:pt idx="96">
                  <c:v>36.108262862270699</c:v>
                </c:pt>
                <c:pt idx="97">
                  <c:v>32.677023851309905</c:v>
                </c:pt>
                <c:pt idx="98">
                  <c:v>26.300842304579913</c:v>
                </c:pt>
                <c:pt idx="99">
                  <c:v>26.935645586489699</c:v>
                </c:pt>
                <c:pt idx="100">
                  <c:v>27.802272331289949</c:v>
                </c:pt>
                <c:pt idx="101">
                  <c:v>28.437109528640285</c:v>
                </c:pt>
                <c:pt idx="102">
                  <c:v>25.266961745919659</c:v>
                </c:pt>
                <c:pt idx="103">
                  <c:v>25.489184841809795</c:v>
                </c:pt>
                <c:pt idx="104">
                  <c:v>29.614611616790295</c:v>
                </c:pt>
                <c:pt idx="105">
                  <c:v>38.943982172849587</c:v>
                </c:pt>
                <c:pt idx="106">
                  <c:v>37.871079928360878</c:v>
                </c:pt>
                <c:pt idx="107">
                  <c:v>36.503802562419324</c:v>
                </c:pt>
                <c:pt idx="108">
                  <c:v>39.377418653950095</c:v>
                </c:pt>
                <c:pt idx="109">
                  <c:v>56.595039655339903</c:v>
                </c:pt>
                <c:pt idx="110">
                  <c:v>62.481015811920166</c:v>
                </c:pt>
                <c:pt idx="111">
                  <c:v>62.29061835378036</c:v>
                </c:pt>
                <c:pt idx="112">
                  <c:v>62.549099987969733</c:v>
                </c:pt>
                <c:pt idx="113">
                  <c:v>59.114985662999565</c:v>
                </c:pt>
                <c:pt idx="114">
                  <c:v>40.826498398410159</c:v>
                </c:pt>
                <c:pt idx="115">
                  <c:v>39.287409334360625</c:v>
                </c:pt>
                <c:pt idx="116">
                  <c:v>38.969839120839723</c:v>
                </c:pt>
                <c:pt idx="117">
                  <c:v>40.229264692969622</c:v>
                </c:pt>
                <c:pt idx="118">
                  <c:v>36.836366683600474</c:v>
                </c:pt>
                <c:pt idx="119">
                  <c:v>32.888867454729976</c:v>
                </c:pt>
                <c:pt idx="120">
                  <c:v>32.856745278029706</c:v>
                </c:pt>
                <c:pt idx="121">
                  <c:v>31.885283349920066</c:v>
                </c:pt>
                <c:pt idx="122">
                  <c:v>32.061226342210546</c:v>
                </c:pt>
                <c:pt idx="123">
                  <c:v>39.665442291099581</c:v>
                </c:pt>
                <c:pt idx="124">
                  <c:v>48.594790721990165</c:v>
                </c:pt>
                <c:pt idx="125">
                  <c:v>48.077513778509569</c:v>
                </c:pt>
                <c:pt idx="126">
                  <c:v>48.596869122770613</c:v>
                </c:pt>
                <c:pt idx="127">
                  <c:v>60.990070841599255</c:v>
                </c:pt>
                <c:pt idx="128">
                  <c:v>60.410057486739944</c:v>
                </c:pt>
                <c:pt idx="129">
                  <c:v>61.068776152550242</c:v>
                </c:pt>
                <c:pt idx="130">
                  <c:v>60.192241832749922</c:v>
                </c:pt>
                <c:pt idx="131">
                  <c:v>62.717405141539871</c:v>
                </c:pt>
                <c:pt idx="132">
                  <c:v>44.018179426720366</c:v>
                </c:pt>
                <c:pt idx="133">
                  <c:v>44.999554423100314</c:v>
                </c:pt>
                <c:pt idx="134">
                  <c:v>44.100484220809307</c:v>
                </c:pt>
                <c:pt idx="135">
                  <c:v>43.872333911440336</c:v>
                </c:pt>
                <c:pt idx="136">
                  <c:v>46.076098651230332</c:v>
                </c:pt>
                <c:pt idx="137">
                  <c:v>32.509170611409473</c:v>
                </c:pt>
                <c:pt idx="138">
                  <c:v>33.785831929489973</c:v>
                </c:pt>
                <c:pt idx="139">
                  <c:v>32.833877690750171</c:v>
                </c:pt>
                <c:pt idx="140">
                  <c:v>33.390343180109745</c:v>
                </c:pt>
                <c:pt idx="141">
                  <c:v>48.30310040778015</c:v>
                </c:pt>
                <c:pt idx="142">
                  <c:v>64.679578504260633</c:v>
                </c:pt>
                <c:pt idx="143">
                  <c:v>65.542798011790026</c:v>
                </c:pt>
                <c:pt idx="144">
                  <c:v>68.846243779679767</c:v>
                </c:pt>
              </c:numCache>
            </c:numRef>
          </c:val>
          <c:smooth val="0"/>
          <c:extLst>
            <c:ext xmlns:c16="http://schemas.microsoft.com/office/drawing/2014/chart" uri="{C3380CC4-5D6E-409C-BE32-E72D297353CC}">
              <c16:uniqueId val="{00000005-55D6-2141-8114-0E2ABE704EF8}"/>
            </c:ext>
          </c:extLst>
        </c:ser>
        <c:dLbls>
          <c:showLegendKey val="0"/>
          <c:showVal val="0"/>
          <c:showCatName val="0"/>
          <c:showSerName val="0"/>
          <c:showPercent val="0"/>
          <c:showBubbleSize val="0"/>
        </c:dLbls>
        <c:smooth val="0"/>
        <c:axId val="1077376464"/>
        <c:axId val="1077258272"/>
      </c:lineChart>
      <c:catAx>
        <c:axId val="1077376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7258272"/>
        <c:crosses val="autoZero"/>
        <c:auto val="1"/>
        <c:lblAlgn val="ctr"/>
        <c:lblOffset val="100"/>
        <c:noMultiLvlLbl val="0"/>
      </c:catAx>
      <c:valAx>
        <c:axId val="107725827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73764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10/30/18</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10/30/18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10/30/18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10/30/18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10/30/18</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10/30/18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10/30/18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10/30/18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10/30/18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10/30/18</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10/30/18</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10/30/18</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eps.upo.es/martinez/papers/HAIS16.pdf"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8.xml"/><Relationship Id="rId4" Type="http://schemas.openxmlformats.org/officeDocument/2006/relationships/image" Target="../media/image16.tiff"/></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hyperlink" Target="https://jeddy92.github.io/JEddy92.github.io/ts_seq2seq_conv/"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cs229.stanford.edu/proj2017/final-reports/5244275.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c/web-traffic-time-series-forecast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703FB-1364-244B-B3CC-734C8223C368}"/>
              </a:ext>
            </a:extLst>
          </p:cNvPr>
          <p:cNvSpPr>
            <a:spLocks noGrp="1"/>
          </p:cNvSpPr>
          <p:nvPr>
            <p:ph type="ctrTitle"/>
          </p:nvPr>
        </p:nvSpPr>
        <p:spPr/>
        <p:txBody>
          <a:bodyPr/>
          <a:lstStyle/>
          <a:p>
            <a:r>
              <a:rPr lang="en-US" sz="4800" dirty="0"/>
              <a:t>Long-term Visits Prediction of 140K Web Pages</a:t>
            </a:r>
          </a:p>
        </p:txBody>
      </p:sp>
      <p:sp>
        <p:nvSpPr>
          <p:cNvPr id="3" name="Subtitle 2">
            <a:extLst>
              <a:ext uri="{FF2B5EF4-FFF2-40B4-BE49-F238E27FC236}">
                <a16:creationId xmlns:a16="http://schemas.microsoft.com/office/drawing/2014/main" id="{E74A059D-3D90-A14E-A9E7-9DDBF6FD48DF}"/>
              </a:ext>
            </a:extLst>
          </p:cNvPr>
          <p:cNvSpPr>
            <a:spLocks noGrp="1"/>
          </p:cNvSpPr>
          <p:nvPr>
            <p:ph type="subTitle" idx="1"/>
          </p:nvPr>
        </p:nvSpPr>
        <p:spPr>
          <a:xfrm>
            <a:off x="1559446" y="4110562"/>
            <a:ext cx="9070848" cy="1096438"/>
          </a:xfrm>
        </p:spPr>
        <p:txBody>
          <a:bodyPr>
            <a:normAutofit fontScale="77500" lnSpcReduction="20000"/>
          </a:bodyPr>
          <a:lstStyle/>
          <a:p>
            <a:r>
              <a:rPr lang="en-US" sz="2900" dirty="0"/>
              <a:t>- A Time Series Analysis</a:t>
            </a:r>
          </a:p>
          <a:p>
            <a:endParaRPr lang="en-US" sz="2500" dirty="0"/>
          </a:p>
          <a:p>
            <a:pPr algn="r"/>
            <a:r>
              <a:rPr lang="en-US" sz="2500" dirty="0"/>
              <a:t>by </a:t>
            </a:r>
            <a:r>
              <a:rPr lang="en-US" sz="2500" dirty="0">
                <a:solidFill>
                  <a:schemeClr val="accent6">
                    <a:lumMod val="50000"/>
                  </a:schemeClr>
                </a:solidFill>
                <a:latin typeface="Georgia" panose="02040502050405020303" pitchFamily="18" charset="0"/>
                <a:cs typeface="Apple Chancery" panose="03020702040506060504" pitchFamily="66" charset="-79"/>
              </a:rPr>
              <a:t>Ying Shen</a:t>
            </a:r>
          </a:p>
          <a:p>
            <a:pPr algn="r"/>
            <a:r>
              <a:rPr lang="en-US" sz="2100" dirty="0">
                <a:solidFill>
                  <a:schemeClr val="accent6">
                    <a:lumMod val="50000"/>
                  </a:schemeClr>
                </a:solidFill>
                <a:cs typeface="Apple Chancery" panose="03020702040506060504" pitchFamily="66" charset="-79"/>
              </a:rPr>
              <a:t>Contact: yingsh@umich.edu</a:t>
            </a:r>
          </a:p>
        </p:txBody>
      </p:sp>
    </p:spTree>
    <p:extLst>
      <p:ext uri="{BB962C8B-B14F-4D97-AF65-F5344CB8AC3E}">
        <p14:creationId xmlns:p14="http://schemas.microsoft.com/office/powerpoint/2010/main" val="2386842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C4F5D-A6F3-6348-B1A3-66EA5BA8B706}"/>
              </a:ext>
            </a:extLst>
          </p:cNvPr>
          <p:cNvSpPr>
            <a:spLocks noGrp="1"/>
          </p:cNvSpPr>
          <p:nvPr>
            <p:ph type="title"/>
          </p:nvPr>
        </p:nvSpPr>
        <p:spPr/>
        <p:txBody>
          <a:bodyPr/>
          <a:lstStyle/>
          <a:p>
            <a:r>
              <a:rPr lang="en-US" b="1" dirty="0"/>
              <a:t>Machine Learning Models</a:t>
            </a:r>
            <a:endParaRPr lang="en-US" dirty="0"/>
          </a:p>
        </p:txBody>
      </p:sp>
      <p:sp>
        <p:nvSpPr>
          <p:cNvPr id="4" name="Text Placeholder 3">
            <a:extLst>
              <a:ext uri="{FF2B5EF4-FFF2-40B4-BE49-F238E27FC236}">
                <a16:creationId xmlns:a16="http://schemas.microsoft.com/office/drawing/2014/main" id="{E4A4A09D-EEFF-214E-8124-4FA7ADA548FA}"/>
              </a:ext>
            </a:extLst>
          </p:cNvPr>
          <p:cNvSpPr>
            <a:spLocks noGrp="1"/>
          </p:cNvSpPr>
          <p:nvPr>
            <p:ph type="body" sz="half" idx="2"/>
          </p:nvPr>
        </p:nvSpPr>
        <p:spPr/>
        <p:txBody>
          <a:bodyPr/>
          <a:lstStyle/>
          <a:p>
            <a:r>
              <a:rPr lang="en-US" dirty="0"/>
              <a:t>1. Baseline Model</a:t>
            </a:r>
          </a:p>
          <a:p>
            <a:r>
              <a:rPr lang="en-US" dirty="0"/>
              <a:t>2. KNN</a:t>
            </a:r>
          </a:p>
        </p:txBody>
      </p:sp>
      <p:sp>
        <p:nvSpPr>
          <p:cNvPr id="5" name="Rectangle 4">
            <a:extLst>
              <a:ext uri="{FF2B5EF4-FFF2-40B4-BE49-F238E27FC236}">
                <a16:creationId xmlns:a16="http://schemas.microsoft.com/office/drawing/2014/main" id="{8664CB7A-DA57-5643-8436-3A10E7956037}"/>
              </a:ext>
            </a:extLst>
          </p:cNvPr>
          <p:cNvSpPr/>
          <p:nvPr/>
        </p:nvSpPr>
        <p:spPr>
          <a:xfrm>
            <a:off x="1168400" y="1158523"/>
            <a:ext cx="6769100" cy="1692771"/>
          </a:xfrm>
          <a:prstGeom prst="rect">
            <a:avLst/>
          </a:prstGeom>
        </p:spPr>
        <p:txBody>
          <a:bodyPr wrap="square">
            <a:spAutoFit/>
          </a:bodyPr>
          <a:lstStyle/>
          <a:p>
            <a:pPr algn="just">
              <a:spcBef>
                <a:spcPts val="600"/>
              </a:spcBef>
              <a:spcAft>
                <a:spcPts val="600"/>
              </a:spcAft>
            </a:pPr>
            <a:r>
              <a:rPr lang="en-US" b="1" dirty="0"/>
              <a:t>2. K Nearest Neighbors Approach</a:t>
            </a:r>
          </a:p>
          <a:p>
            <a:pPr>
              <a:spcBef>
                <a:spcPts val="600"/>
              </a:spcBef>
              <a:spcAft>
                <a:spcPts val="600"/>
              </a:spcAft>
            </a:pPr>
            <a:r>
              <a:rPr lang="en-US" sz="1600" dirty="0"/>
              <a:t>Implement the approach suggested in the paper for time series data: </a:t>
            </a:r>
            <a:r>
              <a:rPr lang="en-US" u="sng" dirty="0">
                <a:hlinkClick r:id="rId2"/>
              </a:rPr>
              <a:t>http://eps.upo.es/martinez/papers/HAIS16.pdf</a:t>
            </a:r>
            <a:endParaRPr lang="en-US" u="sng" dirty="0"/>
          </a:p>
          <a:p>
            <a:pPr>
              <a:spcBef>
                <a:spcPts val="600"/>
              </a:spcBef>
              <a:spcAft>
                <a:spcPts val="600"/>
              </a:spcAft>
            </a:pPr>
            <a:r>
              <a:rPr lang="en-US" sz="1600" dirty="0"/>
              <a:t>The basic idea is to find KNN that have similar ”shape” of past days with those of the target, and use their medians as the prediction</a:t>
            </a:r>
          </a:p>
        </p:txBody>
      </p:sp>
      <p:pic>
        <p:nvPicPr>
          <p:cNvPr id="5122" name="Picture 2" descr="https://lh6.googleusercontent.com/RYVBy5JLGWpPtxDIgLlnHFUpR_HFYBPHx9ko-fD2t7KbqnrFsyjDKEfz8gZ8y_QDf8CxSRCBjdXbb40mIZVrrGB10ajr_Cp6OKOZnD5N4-yzWyu2g39TKwG5kfNslfVoT4gthGtx">
            <a:extLst>
              <a:ext uri="{FF2B5EF4-FFF2-40B4-BE49-F238E27FC236}">
                <a16:creationId xmlns:a16="http://schemas.microsoft.com/office/drawing/2014/main" id="{CBC1001A-8038-484D-A5C9-D025D56196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3" t="4507" r="3423" b="12136"/>
          <a:stretch/>
        </p:blipFill>
        <p:spPr bwMode="auto">
          <a:xfrm>
            <a:off x="1404937" y="3203198"/>
            <a:ext cx="6067425" cy="276603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F5F4A73-843B-6E40-B7AF-E6CC2285FB81}"/>
              </a:ext>
            </a:extLst>
          </p:cNvPr>
          <p:cNvSpPr/>
          <p:nvPr/>
        </p:nvSpPr>
        <p:spPr>
          <a:xfrm>
            <a:off x="1641474" y="2838968"/>
            <a:ext cx="5594350" cy="307777"/>
          </a:xfrm>
          <a:prstGeom prst="rect">
            <a:avLst/>
          </a:prstGeom>
        </p:spPr>
        <p:txBody>
          <a:bodyPr wrap="square">
            <a:spAutoFit/>
          </a:bodyPr>
          <a:lstStyle/>
          <a:p>
            <a:pPr algn="ctr"/>
            <a:r>
              <a:rPr lang="en-US" sz="1400" b="1" dirty="0">
                <a:solidFill>
                  <a:srgbClr val="24292E"/>
                </a:solidFill>
                <a:latin typeface="Arial" panose="020B0604020202020204" pitchFamily="34" charset="0"/>
              </a:rPr>
              <a:t>Figure 5. Illustration of the KNN Approach</a:t>
            </a:r>
          </a:p>
        </p:txBody>
      </p:sp>
    </p:spTree>
    <p:extLst>
      <p:ext uri="{BB962C8B-B14F-4D97-AF65-F5344CB8AC3E}">
        <p14:creationId xmlns:p14="http://schemas.microsoft.com/office/powerpoint/2010/main" val="3136699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9E90B-A067-1C4E-BCF4-7DE745EB2E32}"/>
              </a:ext>
            </a:extLst>
          </p:cNvPr>
          <p:cNvSpPr>
            <a:spLocks noGrp="1"/>
          </p:cNvSpPr>
          <p:nvPr>
            <p:ph type="title"/>
          </p:nvPr>
        </p:nvSpPr>
        <p:spPr/>
        <p:txBody>
          <a:bodyPr/>
          <a:lstStyle/>
          <a:p>
            <a:r>
              <a:rPr lang="en-US" b="1" dirty="0"/>
              <a:t>Machine Learning Models</a:t>
            </a:r>
            <a:endParaRPr lang="en-US" dirty="0"/>
          </a:p>
        </p:txBody>
      </p:sp>
      <p:sp>
        <p:nvSpPr>
          <p:cNvPr id="4" name="Text Placeholder 3">
            <a:extLst>
              <a:ext uri="{FF2B5EF4-FFF2-40B4-BE49-F238E27FC236}">
                <a16:creationId xmlns:a16="http://schemas.microsoft.com/office/drawing/2014/main" id="{0B9C0131-69FB-5D4B-99EE-022958BD5E6D}"/>
              </a:ext>
            </a:extLst>
          </p:cNvPr>
          <p:cNvSpPr>
            <a:spLocks noGrp="1"/>
          </p:cNvSpPr>
          <p:nvPr>
            <p:ph type="body" sz="half" idx="2"/>
          </p:nvPr>
        </p:nvSpPr>
        <p:spPr/>
        <p:txBody>
          <a:bodyPr/>
          <a:lstStyle/>
          <a:p>
            <a:r>
              <a:rPr lang="en-US" dirty="0"/>
              <a:t>1. Baseline Model</a:t>
            </a:r>
          </a:p>
          <a:p>
            <a:r>
              <a:rPr lang="en-US" dirty="0"/>
              <a:t>2. KNN</a:t>
            </a:r>
          </a:p>
          <a:p>
            <a:r>
              <a:rPr lang="en-US" dirty="0"/>
              <a:t>3. Seq2seq</a:t>
            </a:r>
          </a:p>
        </p:txBody>
      </p:sp>
      <p:sp>
        <p:nvSpPr>
          <p:cNvPr id="5" name="Rectangle 4">
            <a:extLst>
              <a:ext uri="{FF2B5EF4-FFF2-40B4-BE49-F238E27FC236}">
                <a16:creationId xmlns:a16="http://schemas.microsoft.com/office/drawing/2014/main" id="{5BCAC267-EB2D-1046-A40E-3BF2D2E47B56}"/>
              </a:ext>
            </a:extLst>
          </p:cNvPr>
          <p:cNvSpPr/>
          <p:nvPr/>
        </p:nvSpPr>
        <p:spPr>
          <a:xfrm>
            <a:off x="1168400" y="1158523"/>
            <a:ext cx="6769100" cy="1261884"/>
          </a:xfrm>
          <a:prstGeom prst="rect">
            <a:avLst/>
          </a:prstGeom>
        </p:spPr>
        <p:txBody>
          <a:bodyPr wrap="square">
            <a:spAutoFit/>
          </a:bodyPr>
          <a:lstStyle/>
          <a:p>
            <a:pPr algn="just">
              <a:spcBef>
                <a:spcPts val="600"/>
              </a:spcBef>
              <a:spcAft>
                <a:spcPts val="600"/>
              </a:spcAft>
            </a:pPr>
            <a:r>
              <a:rPr lang="en-US" b="1" dirty="0"/>
              <a:t>3. Sequence-to-sequence</a:t>
            </a:r>
          </a:p>
          <a:p>
            <a:pPr>
              <a:spcBef>
                <a:spcPts val="600"/>
              </a:spcBef>
              <a:spcAft>
                <a:spcPts val="600"/>
              </a:spcAft>
            </a:pPr>
            <a:r>
              <a:rPr lang="en-US" sz="1600" dirty="0"/>
              <a:t>Seq2seq has the capability to </a:t>
            </a:r>
            <a:r>
              <a:rPr lang="en-US" sz="1600" i="1" dirty="0"/>
              <a:t>map arbitrary-length sequences to other arbitrary-length sequences using fixed-size architectures, w</a:t>
            </a:r>
            <a:r>
              <a:rPr lang="en-US" sz="1600" dirty="0"/>
              <a:t>hich is very fit for this project.</a:t>
            </a:r>
            <a:endParaRPr lang="en-US" sz="1400" dirty="0"/>
          </a:p>
        </p:txBody>
      </p:sp>
      <p:pic>
        <p:nvPicPr>
          <p:cNvPr id="6148" name="Picture 4" descr="https://lh3.googleusercontent.com/SephyIyT4NZoMxluBn2TD4rf0ALjoZUj44yNlRwtbj9grJVfhZEr99rFih0WfBt3zM4TS13nwXy4nzxxlJva9DWHbnUv8Iayh9s_O2vyznfP9_v8blj3iwk9VVTwiOP8weke9qeI">
            <a:extLst>
              <a:ext uri="{FF2B5EF4-FFF2-40B4-BE49-F238E27FC236}">
                <a16:creationId xmlns:a16="http://schemas.microsoft.com/office/drawing/2014/main" id="{12598C9F-ED26-1741-98E7-231A90DBD9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350" y="3222625"/>
            <a:ext cx="5137150" cy="25685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A2DC13C-60AD-0941-93FA-9077ACE476F1}"/>
              </a:ext>
            </a:extLst>
          </p:cNvPr>
          <p:cNvSpPr/>
          <p:nvPr/>
        </p:nvSpPr>
        <p:spPr>
          <a:xfrm>
            <a:off x="1641474" y="2838968"/>
            <a:ext cx="5594350" cy="307777"/>
          </a:xfrm>
          <a:prstGeom prst="rect">
            <a:avLst/>
          </a:prstGeom>
        </p:spPr>
        <p:txBody>
          <a:bodyPr wrap="square">
            <a:spAutoFit/>
          </a:bodyPr>
          <a:lstStyle/>
          <a:p>
            <a:pPr algn="ctr"/>
            <a:r>
              <a:rPr lang="en-US" sz="1400" b="1" dirty="0">
                <a:solidFill>
                  <a:srgbClr val="24292E"/>
                </a:solidFill>
                <a:latin typeface="Arial" panose="020B0604020202020204" pitchFamily="34" charset="0"/>
              </a:rPr>
              <a:t>Figure 6. Illustration of Seq2Seq Architecture</a:t>
            </a:r>
          </a:p>
        </p:txBody>
      </p:sp>
    </p:spTree>
    <p:extLst>
      <p:ext uri="{BB962C8B-B14F-4D97-AF65-F5344CB8AC3E}">
        <p14:creationId xmlns:p14="http://schemas.microsoft.com/office/powerpoint/2010/main" val="2810672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A1BAE-FC32-B849-A07F-836F336EB24D}"/>
              </a:ext>
            </a:extLst>
          </p:cNvPr>
          <p:cNvSpPr>
            <a:spLocks noGrp="1"/>
          </p:cNvSpPr>
          <p:nvPr>
            <p:ph type="title"/>
          </p:nvPr>
        </p:nvSpPr>
        <p:spPr/>
        <p:txBody>
          <a:bodyPr/>
          <a:lstStyle/>
          <a:p>
            <a:r>
              <a:rPr lang="en-US" b="1" dirty="0"/>
              <a:t>Machine Learning Models</a:t>
            </a:r>
            <a:endParaRPr lang="en-US" dirty="0"/>
          </a:p>
        </p:txBody>
      </p:sp>
      <p:sp>
        <p:nvSpPr>
          <p:cNvPr id="4" name="Text Placeholder 3">
            <a:extLst>
              <a:ext uri="{FF2B5EF4-FFF2-40B4-BE49-F238E27FC236}">
                <a16:creationId xmlns:a16="http://schemas.microsoft.com/office/drawing/2014/main" id="{4D0A8C0F-2C3F-8C49-AB97-0DE1E0A90CD8}"/>
              </a:ext>
            </a:extLst>
          </p:cNvPr>
          <p:cNvSpPr>
            <a:spLocks noGrp="1"/>
          </p:cNvSpPr>
          <p:nvPr>
            <p:ph type="body" sz="half" idx="2"/>
          </p:nvPr>
        </p:nvSpPr>
        <p:spPr/>
        <p:txBody>
          <a:bodyPr/>
          <a:lstStyle/>
          <a:p>
            <a:r>
              <a:rPr lang="en-US" dirty="0"/>
              <a:t>1. Baseline Model</a:t>
            </a:r>
          </a:p>
          <a:p>
            <a:r>
              <a:rPr lang="en-US" dirty="0"/>
              <a:t>2. KNN</a:t>
            </a:r>
          </a:p>
          <a:p>
            <a:r>
              <a:rPr lang="en-US" dirty="0"/>
              <a:t>3. Seq2seq</a:t>
            </a:r>
          </a:p>
          <a:p>
            <a:r>
              <a:rPr lang="en-US" dirty="0"/>
              <a:t>4. Seq2seq with LSTM</a:t>
            </a:r>
          </a:p>
          <a:p>
            <a:endParaRPr lang="en-US" dirty="0"/>
          </a:p>
        </p:txBody>
      </p:sp>
      <p:sp>
        <p:nvSpPr>
          <p:cNvPr id="5" name="Rectangle 4">
            <a:extLst>
              <a:ext uri="{FF2B5EF4-FFF2-40B4-BE49-F238E27FC236}">
                <a16:creationId xmlns:a16="http://schemas.microsoft.com/office/drawing/2014/main" id="{CBCE0E03-FD1C-FC4B-97B8-32CC06178E61}"/>
              </a:ext>
            </a:extLst>
          </p:cNvPr>
          <p:cNvSpPr/>
          <p:nvPr/>
        </p:nvSpPr>
        <p:spPr>
          <a:xfrm>
            <a:off x="1168400" y="1158523"/>
            <a:ext cx="6896100" cy="2554545"/>
          </a:xfrm>
          <a:prstGeom prst="rect">
            <a:avLst/>
          </a:prstGeom>
        </p:spPr>
        <p:txBody>
          <a:bodyPr wrap="square">
            <a:spAutoFit/>
          </a:bodyPr>
          <a:lstStyle/>
          <a:p>
            <a:pPr algn="just">
              <a:spcBef>
                <a:spcPts val="600"/>
              </a:spcBef>
              <a:spcAft>
                <a:spcPts val="600"/>
              </a:spcAft>
            </a:pPr>
            <a:r>
              <a:rPr lang="en-US" b="1" dirty="0"/>
              <a:t>4. Seq2seq with Long Short-term Memory (LSTM)</a:t>
            </a:r>
          </a:p>
          <a:p>
            <a:pPr>
              <a:spcBef>
                <a:spcPts val="600"/>
              </a:spcBef>
              <a:spcAft>
                <a:spcPts val="600"/>
              </a:spcAft>
            </a:pPr>
            <a:r>
              <a:rPr lang="en-US" sz="1600" dirty="0"/>
              <a:t>Within seq2seq, two layers of convolutional (CNN) or recurrent neural network (RNN) - long short-term memory (LSTM) or gated recurrent unit (GRU) - are applied as the “encoder” and “decoder”. </a:t>
            </a:r>
          </a:p>
          <a:p>
            <a:pPr>
              <a:spcBef>
                <a:spcPts val="600"/>
              </a:spcBef>
              <a:spcAft>
                <a:spcPts val="600"/>
              </a:spcAft>
            </a:pPr>
            <a:r>
              <a:rPr lang="en-US" sz="1600" dirty="0"/>
              <a:t>The encoder layer deals with input data (past visits) and the decoder layer generates the final output (future visits). </a:t>
            </a:r>
          </a:p>
          <a:p>
            <a:pPr>
              <a:spcBef>
                <a:spcPts val="600"/>
              </a:spcBef>
              <a:spcAft>
                <a:spcPts val="600"/>
              </a:spcAft>
            </a:pPr>
            <a:r>
              <a:rPr lang="en-US" sz="1600" dirty="0"/>
              <a:t>Given the complexity of LSTM and the large amount of data to train, AWS EC2 instance was applied to obtain the computation power.</a:t>
            </a:r>
            <a:endParaRPr lang="en-US" sz="1400" dirty="0"/>
          </a:p>
        </p:txBody>
      </p:sp>
      <p:pic>
        <p:nvPicPr>
          <p:cNvPr id="6" name="Picture 5">
            <a:extLst>
              <a:ext uri="{FF2B5EF4-FFF2-40B4-BE49-F238E27FC236}">
                <a16:creationId xmlns:a16="http://schemas.microsoft.com/office/drawing/2014/main" id="{FD53ED11-56BA-A646-949C-E554F21A40C6}"/>
              </a:ext>
            </a:extLst>
          </p:cNvPr>
          <p:cNvPicPr>
            <a:picLocks noChangeAspect="1"/>
          </p:cNvPicPr>
          <p:nvPr/>
        </p:nvPicPr>
        <p:blipFill>
          <a:blip r:embed="rId2"/>
          <a:stretch>
            <a:fillRect/>
          </a:stretch>
        </p:blipFill>
        <p:spPr>
          <a:xfrm>
            <a:off x="3632200" y="4203700"/>
            <a:ext cx="1244600" cy="1244600"/>
          </a:xfrm>
          <a:prstGeom prst="rect">
            <a:avLst/>
          </a:prstGeom>
        </p:spPr>
      </p:pic>
      <p:pic>
        <p:nvPicPr>
          <p:cNvPr id="7" name="Picture 6">
            <a:extLst>
              <a:ext uri="{FF2B5EF4-FFF2-40B4-BE49-F238E27FC236}">
                <a16:creationId xmlns:a16="http://schemas.microsoft.com/office/drawing/2014/main" id="{6A8BA627-EC55-184C-BA28-11AFE6EBB510}"/>
              </a:ext>
            </a:extLst>
          </p:cNvPr>
          <p:cNvPicPr>
            <a:picLocks noChangeAspect="1"/>
          </p:cNvPicPr>
          <p:nvPr/>
        </p:nvPicPr>
        <p:blipFill>
          <a:blip r:embed="rId3"/>
          <a:stretch>
            <a:fillRect/>
          </a:stretch>
        </p:blipFill>
        <p:spPr>
          <a:xfrm>
            <a:off x="4876800" y="4191000"/>
            <a:ext cx="3187700" cy="1270000"/>
          </a:xfrm>
          <a:prstGeom prst="rect">
            <a:avLst/>
          </a:prstGeom>
        </p:spPr>
      </p:pic>
      <p:pic>
        <p:nvPicPr>
          <p:cNvPr id="8" name="Picture 7">
            <a:extLst>
              <a:ext uri="{FF2B5EF4-FFF2-40B4-BE49-F238E27FC236}">
                <a16:creationId xmlns:a16="http://schemas.microsoft.com/office/drawing/2014/main" id="{AAFD926D-19CD-4A4C-89FD-7DF7D469249A}"/>
              </a:ext>
            </a:extLst>
          </p:cNvPr>
          <p:cNvPicPr>
            <a:picLocks noChangeAspect="1"/>
          </p:cNvPicPr>
          <p:nvPr/>
        </p:nvPicPr>
        <p:blipFill>
          <a:blip r:embed="rId4"/>
          <a:stretch>
            <a:fillRect/>
          </a:stretch>
        </p:blipFill>
        <p:spPr>
          <a:xfrm>
            <a:off x="1168400" y="3800054"/>
            <a:ext cx="1905579" cy="2026491"/>
          </a:xfrm>
          <a:prstGeom prst="rect">
            <a:avLst/>
          </a:prstGeom>
        </p:spPr>
      </p:pic>
    </p:spTree>
    <p:extLst>
      <p:ext uri="{BB962C8B-B14F-4D97-AF65-F5344CB8AC3E}">
        <p14:creationId xmlns:p14="http://schemas.microsoft.com/office/powerpoint/2010/main" val="901131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1ED84-658E-4742-83FD-240FF3094778}"/>
              </a:ext>
            </a:extLst>
          </p:cNvPr>
          <p:cNvSpPr>
            <a:spLocks noGrp="1"/>
          </p:cNvSpPr>
          <p:nvPr>
            <p:ph type="title"/>
          </p:nvPr>
        </p:nvSpPr>
        <p:spPr/>
        <p:txBody>
          <a:bodyPr/>
          <a:lstStyle/>
          <a:p>
            <a:r>
              <a:rPr lang="en-US" b="1" dirty="0"/>
              <a:t>Machine Learning Models</a:t>
            </a:r>
            <a:endParaRPr lang="en-US" dirty="0"/>
          </a:p>
        </p:txBody>
      </p:sp>
      <p:sp>
        <p:nvSpPr>
          <p:cNvPr id="4" name="Text Placeholder 3">
            <a:extLst>
              <a:ext uri="{FF2B5EF4-FFF2-40B4-BE49-F238E27FC236}">
                <a16:creationId xmlns:a16="http://schemas.microsoft.com/office/drawing/2014/main" id="{F36835FA-8771-5B47-B311-3DE99747DBE6}"/>
              </a:ext>
            </a:extLst>
          </p:cNvPr>
          <p:cNvSpPr>
            <a:spLocks noGrp="1"/>
          </p:cNvSpPr>
          <p:nvPr>
            <p:ph type="body" sz="half" idx="2"/>
          </p:nvPr>
        </p:nvSpPr>
        <p:spPr/>
        <p:txBody>
          <a:bodyPr/>
          <a:lstStyle/>
          <a:p>
            <a:r>
              <a:rPr lang="en-US" dirty="0"/>
              <a:t>1. Baseline Model</a:t>
            </a:r>
          </a:p>
          <a:p>
            <a:r>
              <a:rPr lang="en-US" dirty="0"/>
              <a:t>2. KNN</a:t>
            </a:r>
          </a:p>
          <a:p>
            <a:r>
              <a:rPr lang="en-US" dirty="0"/>
              <a:t>3. Seq2seq</a:t>
            </a:r>
          </a:p>
          <a:p>
            <a:r>
              <a:rPr lang="en-US" dirty="0"/>
              <a:t>4. Seq2seq with LSTM</a:t>
            </a:r>
          </a:p>
          <a:p>
            <a:r>
              <a:rPr lang="en-US" dirty="0"/>
              <a:t>5. Seq2seq with CNN</a:t>
            </a:r>
          </a:p>
          <a:p>
            <a:endParaRPr lang="en-US" dirty="0"/>
          </a:p>
        </p:txBody>
      </p:sp>
      <p:sp>
        <p:nvSpPr>
          <p:cNvPr id="5" name="Rectangle 4">
            <a:extLst>
              <a:ext uri="{FF2B5EF4-FFF2-40B4-BE49-F238E27FC236}">
                <a16:creationId xmlns:a16="http://schemas.microsoft.com/office/drawing/2014/main" id="{8911CD55-A715-424B-85CA-8A1BDADCCF5D}"/>
              </a:ext>
            </a:extLst>
          </p:cNvPr>
          <p:cNvSpPr/>
          <p:nvPr/>
        </p:nvSpPr>
        <p:spPr>
          <a:xfrm>
            <a:off x="1168400" y="1158523"/>
            <a:ext cx="6896100" cy="1415772"/>
          </a:xfrm>
          <a:prstGeom prst="rect">
            <a:avLst/>
          </a:prstGeom>
        </p:spPr>
        <p:txBody>
          <a:bodyPr wrap="square">
            <a:spAutoFit/>
          </a:bodyPr>
          <a:lstStyle/>
          <a:p>
            <a:pPr algn="just">
              <a:spcBef>
                <a:spcPts val="600"/>
              </a:spcBef>
              <a:spcAft>
                <a:spcPts val="600"/>
              </a:spcAft>
            </a:pPr>
            <a:r>
              <a:rPr lang="en-US" b="1" dirty="0"/>
              <a:t>5. Seq2seq with Convolutional Neural Networks (CNN)</a:t>
            </a:r>
          </a:p>
          <a:p>
            <a:pPr algn="just">
              <a:spcBef>
                <a:spcPts val="600"/>
              </a:spcBef>
              <a:spcAft>
                <a:spcPts val="600"/>
              </a:spcAft>
            </a:pPr>
            <a:r>
              <a:rPr lang="en-US" sz="1600" dirty="0"/>
              <a:t>Thanks to this </a:t>
            </a:r>
            <a:r>
              <a:rPr lang="en-US" sz="1600" dirty="0">
                <a:hlinkClick r:id="rId2"/>
              </a:rPr>
              <a:t>blog post</a:t>
            </a:r>
            <a:r>
              <a:rPr lang="en-US" sz="1600" dirty="0"/>
              <a:t>, dilated (causal) convolutions was quickly implemented to this project.</a:t>
            </a:r>
          </a:p>
          <a:p>
            <a:pPr algn="just">
              <a:spcBef>
                <a:spcPts val="600"/>
              </a:spcBef>
              <a:spcAft>
                <a:spcPts val="600"/>
              </a:spcAft>
            </a:pPr>
            <a:r>
              <a:rPr lang="en-US" sz="1600" dirty="0"/>
              <a:t>It took less time to converge and used lower computation power.</a:t>
            </a:r>
          </a:p>
        </p:txBody>
      </p:sp>
      <p:pic>
        <p:nvPicPr>
          <p:cNvPr id="7" name="Picture 6">
            <a:extLst>
              <a:ext uri="{FF2B5EF4-FFF2-40B4-BE49-F238E27FC236}">
                <a16:creationId xmlns:a16="http://schemas.microsoft.com/office/drawing/2014/main" id="{A4498317-92F7-4948-9997-F1D3FC48B395}"/>
              </a:ext>
            </a:extLst>
          </p:cNvPr>
          <p:cNvPicPr>
            <a:picLocks noChangeAspect="1"/>
          </p:cNvPicPr>
          <p:nvPr/>
        </p:nvPicPr>
        <p:blipFill rotWithShape="1">
          <a:blip r:embed="rId3"/>
          <a:srcRect l="4908" t="6850" r="5430" b="19844"/>
          <a:stretch/>
        </p:blipFill>
        <p:spPr>
          <a:xfrm>
            <a:off x="1330324" y="3187286"/>
            <a:ext cx="6553200" cy="2298700"/>
          </a:xfrm>
          <a:prstGeom prst="rect">
            <a:avLst/>
          </a:prstGeom>
        </p:spPr>
      </p:pic>
      <p:sp>
        <p:nvSpPr>
          <p:cNvPr id="8" name="Rectangle 7">
            <a:extLst>
              <a:ext uri="{FF2B5EF4-FFF2-40B4-BE49-F238E27FC236}">
                <a16:creationId xmlns:a16="http://schemas.microsoft.com/office/drawing/2014/main" id="{6F2A272C-0ED4-B74E-8DAC-1FFD1C8CDCF1}"/>
              </a:ext>
            </a:extLst>
          </p:cNvPr>
          <p:cNvSpPr/>
          <p:nvPr/>
        </p:nvSpPr>
        <p:spPr>
          <a:xfrm>
            <a:off x="1330324" y="2879509"/>
            <a:ext cx="6562726" cy="307777"/>
          </a:xfrm>
          <a:prstGeom prst="rect">
            <a:avLst/>
          </a:prstGeom>
        </p:spPr>
        <p:txBody>
          <a:bodyPr wrap="square">
            <a:spAutoFit/>
          </a:bodyPr>
          <a:lstStyle/>
          <a:p>
            <a:pPr algn="ctr"/>
            <a:r>
              <a:rPr lang="en-US" sz="1400" b="1" dirty="0">
                <a:solidFill>
                  <a:srgbClr val="24292E"/>
                </a:solidFill>
                <a:latin typeface="Arial" panose="020B0604020202020204" pitchFamily="34" charset="0"/>
              </a:rPr>
              <a:t>Figure 7. Visualization of a Stack of Dilated Causal Convolutional Layers</a:t>
            </a:r>
          </a:p>
        </p:txBody>
      </p:sp>
    </p:spTree>
    <p:extLst>
      <p:ext uri="{BB962C8B-B14F-4D97-AF65-F5344CB8AC3E}">
        <p14:creationId xmlns:p14="http://schemas.microsoft.com/office/powerpoint/2010/main" val="1515780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C253CF7-10B8-3444-8CDB-5E3FFDD765A3}"/>
              </a:ext>
            </a:extLst>
          </p:cNvPr>
          <p:cNvSpPr>
            <a:spLocks noGrp="1"/>
          </p:cNvSpPr>
          <p:nvPr>
            <p:ph type="title"/>
          </p:nvPr>
        </p:nvSpPr>
        <p:spPr/>
        <p:txBody>
          <a:bodyPr/>
          <a:lstStyle/>
          <a:p>
            <a:r>
              <a:rPr lang="en-US" dirty="0"/>
              <a:t>Evaluation</a:t>
            </a:r>
          </a:p>
        </p:txBody>
      </p:sp>
      <p:sp>
        <p:nvSpPr>
          <p:cNvPr id="13" name="Content Placeholder 12">
            <a:extLst>
              <a:ext uri="{FF2B5EF4-FFF2-40B4-BE49-F238E27FC236}">
                <a16:creationId xmlns:a16="http://schemas.microsoft.com/office/drawing/2014/main" id="{1A161924-DC0B-714A-8FC4-427119607E61}"/>
              </a:ext>
            </a:extLst>
          </p:cNvPr>
          <p:cNvSpPr>
            <a:spLocks noGrp="1"/>
          </p:cNvSpPr>
          <p:nvPr>
            <p:ph idx="1"/>
          </p:nvPr>
        </p:nvSpPr>
        <p:spPr>
          <a:xfrm>
            <a:off x="1066800" y="2103120"/>
            <a:ext cx="10058400" cy="3931920"/>
          </a:xfrm>
        </p:spPr>
        <p:txBody>
          <a:bodyPr/>
          <a:lstStyle/>
          <a:p>
            <a:r>
              <a:rPr lang="en-US" b="1" dirty="0"/>
              <a:t>Metrics selection</a:t>
            </a:r>
          </a:p>
          <a:p>
            <a:pPr lvl="1"/>
            <a:r>
              <a:rPr lang="en-US" dirty="0"/>
              <a:t>Since the data is originally a Kaggle competition so I just used the evaluation score – SMAPE - that the competition used so that I can compare my result to the top scores.</a:t>
            </a:r>
          </a:p>
          <a:p>
            <a:pPr lvl="1"/>
            <a:r>
              <a:rPr lang="en-US" dirty="0"/>
              <a:t>Symmetric Mean Absolute Percent Error (SMAPE) is an alternative to Mean Absolute Percent Error (MAPE) when there are zero or near-zero demand for items.</a:t>
            </a:r>
          </a:p>
          <a:p>
            <a:pPr lvl="1"/>
            <a:r>
              <a:rPr lang="en-US" dirty="0"/>
              <a:t>SMAPE is the forecast minus actuals divided by the sum of forecasts and actuals as expressed in this formula:</a:t>
            </a:r>
          </a:p>
          <a:p>
            <a:pPr lvl="1"/>
            <a:endParaRPr lang="en-US" dirty="0"/>
          </a:p>
          <a:p>
            <a:pPr marL="0" indent="0">
              <a:buNone/>
            </a:pPr>
            <a:br>
              <a:rPr lang="en-US" dirty="0"/>
            </a:br>
            <a:endParaRPr lang="en-US" dirty="0"/>
          </a:p>
        </p:txBody>
      </p:sp>
      <p:pic>
        <p:nvPicPr>
          <p:cNvPr id="9220" name="Picture 4" descr="https://lh5.googleusercontent.com/evDnDe5UJAYNcxm83fpy3J-zi3aRhb-4BpaC417sut0dkfo5WupdIKgT99w3NXIvmnb5qjrQOoD1ue8Aey3fh-0kaA80ublpcqWnThYLgQNLbeEHA529QvVY0Fkju577O6-jJayU">
            <a:extLst>
              <a:ext uri="{FF2B5EF4-FFF2-40B4-BE49-F238E27FC236}">
                <a16:creationId xmlns:a16="http://schemas.microsoft.com/office/drawing/2014/main" id="{FE416BBF-C16C-1044-B599-36C5C9B55B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8550" y="4330700"/>
            <a:ext cx="1790700" cy="96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193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1C4F-3008-9E4D-BA47-85D81A152A53}"/>
              </a:ext>
            </a:extLst>
          </p:cNvPr>
          <p:cNvSpPr>
            <a:spLocks noGrp="1"/>
          </p:cNvSpPr>
          <p:nvPr>
            <p:ph type="title"/>
          </p:nvPr>
        </p:nvSpPr>
        <p:spPr>
          <a:xfrm>
            <a:off x="1066800" y="642594"/>
            <a:ext cx="10058400" cy="1371600"/>
          </a:xfrm>
        </p:spPr>
        <p:txBody>
          <a:bodyPr/>
          <a:lstStyle/>
          <a:p>
            <a:r>
              <a:rPr lang="en-US" dirty="0"/>
              <a:t>Evaluation</a:t>
            </a:r>
          </a:p>
        </p:txBody>
      </p:sp>
      <p:graphicFrame>
        <p:nvGraphicFramePr>
          <p:cNvPr id="6" name="Table 5">
            <a:extLst>
              <a:ext uri="{FF2B5EF4-FFF2-40B4-BE49-F238E27FC236}">
                <a16:creationId xmlns:a16="http://schemas.microsoft.com/office/drawing/2014/main" id="{F5807F8C-3519-B048-AAE2-B0C63CAEA4BC}"/>
              </a:ext>
            </a:extLst>
          </p:cNvPr>
          <p:cNvGraphicFramePr>
            <a:graphicFrameLocks noGrp="1"/>
          </p:cNvGraphicFramePr>
          <p:nvPr>
            <p:extLst>
              <p:ext uri="{D42A27DB-BD31-4B8C-83A1-F6EECF244321}">
                <p14:modId xmlns:p14="http://schemas.microsoft.com/office/powerpoint/2010/main" val="2176276808"/>
              </p:ext>
            </p:extLst>
          </p:nvPr>
        </p:nvGraphicFramePr>
        <p:xfrm>
          <a:off x="3249612" y="2705101"/>
          <a:ext cx="5692776" cy="2667000"/>
        </p:xfrm>
        <a:graphic>
          <a:graphicData uri="http://schemas.openxmlformats.org/drawingml/2006/table">
            <a:tbl>
              <a:tblPr firstRow="1">
                <a:tableStyleId>{46F890A9-2807-4EBB-B81D-B2AA78EC7F39}</a:tableStyleId>
              </a:tblPr>
              <a:tblGrid>
                <a:gridCol w="3631599">
                  <a:extLst>
                    <a:ext uri="{9D8B030D-6E8A-4147-A177-3AD203B41FA5}">
                      <a16:colId xmlns:a16="http://schemas.microsoft.com/office/drawing/2014/main" val="2584344214"/>
                    </a:ext>
                  </a:extLst>
                </a:gridCol>
                <a:gridCol w="2061177">
                  <a:extLst>
                    <a:ext uri="{9D8B030D-6E8A-4147-A177-3AD203B41FA5}">
                      <a16:colId xmlns:a16="http://schemas.microsoft.com/office/drawing/2014/main" val="1208727809"/>
                    </a:ext>
                  </a:extLst>
                </a:gridCol>
              </a:tblGrid>
              <a:tr h="381000">
                <a:tc>
                  <a:txBody>
                    <a:bodyPr/>
                    <a:lstStyle/>
                    <a:p>
                      <a:pPr algn="ctr" fontAlgn="b"/>
                      <a:r>
                        <a:rPr lang="en-US" sz="1800" u="none" strike="noStrike" dirty="0">
                          <a:effectLst/>
                        </a:rPr>
                        <a:t>Models</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SMAPE Scores</a:t>
                      </a:r>
                      <a:endParaRPr lang="en-US"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17108811"/>
                  </a:ext>
                </a:extLst>
              </a:tr>
              <a:tr h="381000">
                <a:tc>
                  <a:txBody>
                    <a:bodyPr/>
                    <a:lstStyle/>
                    <a:p>
                      <a:pPr algn="ctr" fontAlgn="ctr"/>
                      <a:r>
                        <a:rPr lang="en-US" sz="1800" u="none" strike="noStrike">
                          <a:effectLst/>
                        </a:rPr>
                        <a:t>Baseline Model with Median</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dirty="0">
                          <a:effectLst/>
                        </a:rPr>
                        <a:t>41.11</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3993943"/>
                  </a:ext>
                </a:extLst>
              </a:tr>
              <a:tr h="381000">
                <a:tc>
                  <a:txBody>
                    <a:bodyPr/>
                    <a:lstStyle/>
                    <a:p>
                      <a:pPr algn="ctr" fontAlgn="ctr"/>
                      <a:r>
                        <a:rPr lang="en-US" sz="1800" u="none" strike="noStrike" dirty="0">
                          <a:effectLst/>
                        </a:rPr>
                        <a:t>KNN</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44.97</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65018889"/>
                  </a:ext>
                </a:extLst>
              </a:tr>
              <a:tr h="381000">
                <a:tc>
                  <a:txBody>
                    <a:bodyPr/>
                    <a:lstStyle/>
                    <a:p>
                      <a:pPr algn="ctr" fontAlgn="ctr"/>
                      <a:r>
                        <a:rPr lang="en-US" sz="1800" u="none" strike="noStrike">
                          <a:effectLst/>
                        </a:rPr>
                        <a:t>Seq2seq with LSTM</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47.57</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55546081"/>
                  </a:ext>
                </a:extLst>
              </a:tr>
              <a:tr h="381000">
                <a:tc>
                  <a:txBody>
                    <a:bodyPr/>
                    <a:lstStyle/>
                    <a:p>
                      <a:pPr algn="ctr" fontAlgn="ctr"/>
                      <a:r>
                        <a:rPr lang="en-US" sz="1800" u="none" strike="noStrike" dirty="0">
                          <a:effectLst/>
                        </a:rPr>
                        <a:t>Seq2seq with CNN</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dirty="0">
                          <a:effectLst/>
                        </a:rPr>
                        <a:t>45.24</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182182866"/>
                  </a:ext>
                </a:extLst>
              </a:tr>
              <a:tr h="381000">
                <a:tc>
                  <a:txBody>
                    <a:bodyPr/>
                    <a:lstStyle/>
                    <a:p>
                      <a:pPr algn="ctr" fontAlgn="ctr"/>
                      <a:r>
                        <a:rPr lang="en-US" sz="1800" u="none" strike="noStrike" kern="1200" dirty="0">
                          <a:solidFill>
                            <a:schemeClr val="dk1"/>
                          </a:solidFill>
                          <a:effectLst/>
                          <a:latin typeface="+mn-lt"/>
                          <a:ea typeface="+mn-ea"/>
                          <a:cs typeface="+mn-cs"/>
                          <a:hlinkClick r:id="rId2"/>
                        </a:rPr>
                        <a:t>Benchmark</a:t>
                      </a:r>
                      <a:r>
                        <a:rPr lang="en-US" sz="1800" u="none" strike="noStrike" kern="1200" dirty="0">
                          <a:solidFill>
                            <a:schemeClr val="dk1"/>
                          </a:solidFill>
                          <a:effectLst/>
                          <a:latin typeface="+mn-lt"/>
                          <a:ea typeface="+mn-ea"/>
                          <a:cs typeface="+mn-cs"/>
                        </a:rPr>
                        <a:t>#1(Seq2seq CNN)</a:t>
                      </a:r>
                    </a:p>
                  </a:txBody>
                  <a:tcPr marL="9525" marR="9525" marT="9525" marB="0" anchor="ctr"/>
                </a:tc>
                <a:tc>
                  <a:txBody>
                    <a:bodyPr/>
                    <a:lstStyle/>
                    <a:p>
                      <a:pPr algn="ctr" fontAlgn="ctr"/>
                      <a:r>
                        <a:rPr lang="en-US" sz="1800" u="none" strike="noStrike" kern="1200" dirty="0">
                          <a:solidFill>
                            <a:schemeClr val="dk1"/>
                          </a:solidFill>
                          <a:effectLst/>
                          <a:latin typeface="+mn-lt"/>
                          <a:ea typeface="+mn-ea"/>
                          <a:cs typeface="+mn-cs"/>
                        </a:rPr>
                        <a:t>42.37</a:t>
                      </a:r>
                    </a:p>
                  </a:txBody>
                  <a:tcPr marL="9525" marR="9525" marT="9525" marB="0" anchor="ctr"/>
                </a:tc>
                <a:extLst>
                  <a:ext uri="{0D108BD9-81ED-4DB2-BD59-A6C34878D82A}">
                    <a16:rowId xmlns:a16="http://schemas.microsoft.com/office/drawing/2014/main" val="2439103065"/>
                  </a:ext>
                </a:extLst>
              </a:tr>
              <a:tr h="381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u="none" strike="noStrike" kern="1200" dirty="0">
                          <a:solidFill>
                            <a:schemeClr val="dk1"/>
                          </a:solidFill>
                          <a:effectLst/>
                          <a:latin typeface="+mn-lt"/>
                          <a:ea typeface="+mn-ea"/>
                          <a:cs typeface="+mn-cs"/>
                          <a:hlinkClick r:id="rId2"/>
                        </a:rPr>
                        <a:t>Benchmark</a:t>
                      </a:r>
                      <a:r>
                        <a:rPr lang="en-US" sz="1800" u="none" strike="noStrike" kern="1200" dirty="0">
                          <a:solidFill>
                            <a:schemeClr val="dk1"/>
                          </a:solidFill>
                          <a:effectLst/>
                          <a:latin typeface="+mn-lt"/>
                          <a:ea typeface="+mn-ea"/>
                          <a:cs typeface="+mn-cs"/>
                        </a:rPr>
                        <a:t>#2 (Simple LSTM)</a:t>
                      </a:r>
                    </a:p>
                  </a:txBody>
                  <a:tcPr marL="9525" marR="9525" marT="9525" marB="0" anchor="ctr"/>
                </a:tc>
                <a:tc>
                  <a:txBody>
                    <a:bodyPr/>
                    <a:lstStyle/>
                    <a:p>
                      <a:pPr algn="ctr" fontAlgn="ctr"/>
                      <a:r>
                        <a:rPr lang="en-US" sz="1800" u="none" strike="noStrike" kern="1200" dirty="0">
                          <a:solidFill>
                            <a:schemeClr val="dk1"/>
                          </a:solidFill>
                          <a:effectLst/>
                          <a:latin typeface="+mn-lt"/>
                          <a:ea typeface="+mn-ea"/>
                          <a:cs typeface="+mn-cs"/>
                        </a:rPr>
                        <a:t>143.12</a:t>
                      </a:r>
                    </a:p>
                  </a:txBody>
                  <a:tcPr marL="9525" marR="9525" marT="9525" marB="0" anchor="ctr"/>
                </a:tc>
                <a:extLst>
                  <a:ext uri="{0D108BD9-81ED-4DB2-BD59-A6C34878D82A}">
                    <a16:rowId xmlns:a16="http://schemas.microsoft.com/office/drawing/2014/main" val="1517208324"/>
                  </a:ext>
                </a:extLst>
              </a:tr>
            </a:tbl>
          </a:graphicData>
        </a:graphic>
      </p:graphicFrame>
      <p:sp>
        <p:nvSpPr>
          <p:cNvPr id="8" name="Rectangle 7">
            <a:extLst>
              <a:ext uri="{FF2B5EF4-FFF2-40B4-BE49-F238E27FC236}">
                <a16:creationId xmlns:a16="http://schemas.microsoft.com/office/drawing/2014/main" id="{83BF6A9D-DEB1-6148-B58C-7891FA12D973}"/>
              </a:ext>
            </a:extLst>
          </p:cNvPr>
          <p:cNvSpPr/>
          <p:nvPr/>
        </p:nvSpPr>
        <p:spPr>
          <a:xfrm>
            <a:off x="2814637" y="2397324"/>
            <a:ext cx="6562726" cy="307777"/>
          </a:xfrm>
          <a:prstGeom prst="rect">
            <a:avLst/>
          </a:prstGeom>
        </p:spPr>
        <p:txBody>
          <a:bodyPr wrap="square">
            <a:spAutoFit/>
          </a:bodyPr>
          <a:lstStyle/>
          <a:p>
            <a:pPr algn="ctr"/>
            <a:r>
              <a:rPr lang="en-US" sz="1400" b="1" dirty="0">
                <a:solidFill>
                  <a:srgbClr val="24292E"/>
                </a:solidFill>
                <a:latin typeface="Arial" panose="020B0604020202020204" pitchFamily="34" charset="0"/>
              </a:rPr>
              <a:t>Table 1. SMAPE Scores for Different Models and Benchmarks</a:t>
            </a:r>
          </a:p>
        </p:txBody>
      </p:sp>
    </p:spTree>
    <p:extLst>
      <p:ext uri="{BB962C8B-B14F-4D97-AF65-F5344CB8AC3E}">
        <p14:creationId xmlns:p14="http://schemas.microsoft.com/office/powerpoint/2010/main" val="2315252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E10A7-B95E-2E4D-880F-A86753A5AD10}"/>
              </a:ext>
            </a:extLst>
          </p:cNvPr>
          <p:cNvSpPr>
            <a:spLocks noGrp="1"/>
          </p:cNvSpPr>
          <p:nvPr>
            <p:ph type="title"/>
          </p:nvPr>
        </p:nvSpPr>
        <p:spPr/>
        <p:txBody>
          <a:bodyPr/>
          <a:lstStyle/>
          <a:p>
            <a:r>
              <a:rPr lang="en-US" dirty="0"/>
              <a:t>Evaluation - Visualization</a:t>
            </a:r>
          </a:p>
        </p:txBody>
      </p:sp>
      <p:sp>
        <p:nvSpPr>
          <p:cNvPr id="10" name="Rectangle 9">
            <a:extLst>
              <a:ext uri="{FF2B5EF4-FFF2-40B4-BE49-F238E27FC236}">
                <a16:creationId xmlns:a16="http://schemas.microsoft.com/office/drawing/2014/main" id="{EF966262-463D-614F-A9C3-97B1F24994EF}"/>
              </a:ext>
            </a:extLst>
          </p:cNvPr>
          <p:cNvSpPr/>
          <p:nvPr/>
        </p:nvSpPr>
        <p:spPr>
          <a:xfrm>
            <a:off x="2419796" y="1983737"/>
            <a:ext cx="6562726" cy="523220"/>
          </a:xfrm>
          <a:prstGeom prst="rect">
            <a:avLst/>
          </a:prstGeom>
        </p:spPr>
        <p:txBody>
          <a:bodyPr wrap="square">
            <a:spAutoFit/>
          </a:bodyPr>
          <a:lstStyle/>
          <a:p>
            <a:pPr algn="ctr"/>
            <a:r>
              <a:rPr lang="en-US" sz="1400" b="1" dirty="0">
                <a:solidFill>
                  <a:srgbClr val="24292E"/>
                </a:solidFill>
                <a:latin typeface="Arial" panose="020B0604020202020204" pitchFamily="34" charset="0"/>
              </a:rPr>
              <a:t>Figure 8a. Predictions of Future 2 Months for Page ID 3374</a:t>
            </a:r>
          </a:p>
          <a:p>
            <a:pPr algn="ctr"/>
            <a:r>
              <a:rPr lang="en-US" sz="1400" dirty="0">
                <a:solidFill>
                  <a:srgbClr val="24292E"/>
                </a:solidFill>
                <a:latin typeface="Arial" panose="020B0604020202020204" pitchFamily="34" charset="0"/>
              </a:rPr>
              <a:t>(Left – KNN; Center – CNN; Right - LSTM)</a:t>
            </a:r>
          </a:p>
        </p:txBody>
      </p:sp>
      <p:grpSp>
        <p:nvGrpSpPr>
          <p:cNvPr id="12" name="Group 11">
            <a:extLst>
              <a:ext uri="{FF2B5EF4-FFF2-40B4-BE49-F238E27FC236}">
                <a16:creationId xmlns:a16="http://schemas.microsoft.com/office/drawing/2014/main" id="{F7A5AA7A-AC3B-904F-8B19-AC28FC50B61E}"/>
              </a:ext>
            </a:extLst>
          </p:cNvPr>
          <p:cNvGrpSpPr/>
          <p:nvPr/>
        </p:nvGrpSpPr>
        <p:grpSpPr>
          <a:xfrm>
            <a:off x="603250" y="2506957"/>
            <a:ext cx="10979150" cy="2552700"/>
            <a:chOff x="641350" y="2565400"/>
            <a:chExt cx="10603687" cy="2155692"/>
          </a:xfrm>
        </p:grpSpPr>
        <p:pic>
          <p:nvPicPr>
            <p:cNvPr id="6" name="Picture 5">
              <a:extLst>
                <a:ext uri="{FF2B5EF4-FFF2-40B4-BE49-F238E27FC236}">
                  <a16:creationId xmlns:a16="http://schemas.microsoft.com/office/drawing/2014/main" id="{5A984D1D-BCDA-5D46-8C48-BB723D53867A}"/>
                </a:ext>
              </a:extLst>
            </p:cNvPr>
            <p:cNvPicPr>
              <a:picLocks noChangeAspect="1"/>
            </p:cNvPicPr>
            <p:nvPr/>
          </p:nvPicPr>
          <p:blipFill>
            <a:blip r:embed="rId2"/>
            <a:stretch>
              <a:fillRect/>
            </a:stretch>
          </p:blipFill>
          <p:spPr>
            <a:xfrm>
              <a:off x="641350" y="2565400"/>
              <a:ext cx="3556892" cy="2155692"/>
            </a:xfrm>
            <a:prstGeom prst="rect">
              <a:avLst/>
            </a:prstGeom>
          </p:spPr>
        </p:pic>
        <p:pic>
          <p:nvPicPr>
            <p:cNvPr id="9" name="Picture 8">
              <a:extLst>
                <a:ext uri="{FF2B5EF4-FFF2-40B4-BE49-F238E27FC236}">
                  <a16:creationId xmlns:a16="http://schemas.microsoft.com/office/drawing/2014/main" id="{A630453C-23BE-8B4C-8229-EC6C8D39D47B}"/>
                </a:ext>
              </a:extLst>
            </p:cNvPr>
            <p:cNvPicPr>
              <a:picLocks noChangeAspect="1"/>
            </p:cNvPicPr>
            <p:nvPr/>
          </p:nvPicPr>
          <p:blipFill rotWithShape="1">
            <a:blip r:embed="rId3"/>
            <a:srcRect l="5235" t="6989" b="-1"/>
            <a:stretch/>
          </p:blipFill>
          <p:spPr>
            <a:xfrm>
              <a:off x="4289208" y="2654300"/>
              <a:ext cx="3391413" cy="2043317"/>
            </a:xfrm>
            <a:prstGeom prst="rect">
              <a:avLst/>
            </a:prstGeom>
          </p:spPr>
        </p:pic>
        <p:pic>
          <p:nvPicPr>
            <p:cNvPr id="11" name="Picture 10">
              <a:extLst>
                <a:ext uri="{FF2B5EF4-FFF2-40B4-BE49-F238E27FC236}">
                  <a16:creationId xmlns:a16="http://schemas.microsoft.com/office/drawing/2014/main" id="{CC9D8C59-2ACC-AD49-B65B-73F2232471F1}"/>
                </a:ext>
              </a:extLst>
            </p:cNvPr>
            <p:cNvPicPr>
              <a:picLocks noChangeAspect="1"/>
            </p:cNvPicPr>
            <p:nvPr/>
          </p:nvPicPr>
          <p:blipFill rotWithShape="1">
            <a:blip r:embed="rId4"/>
            <a:srcRect t="4169"/>
            <a:stretch/>
          </p:blipFill>
          <p:spPr>
            <a:xfrm>
              <a:off x="7771587" y="2654300"/>
              <a:ext cx="3473450" cy="2043317"/>
            </a:xfrm>
            <a:prstGeom prst="rect">
              <a:avLst/>
            </a:prstGeom>
          </p:spPr>
        </p:pic>
      </p:grpSp>
    </p:spTree>
    <p:extLst>
      <p:ext uri="{BB962C8B-B14F-4D97-AF65-F5344CB8AC3E}">
        <p14:creationId xmlns:p14="http://schemas.microsoft.com/office/powerpoint/2010/main" val="2447541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E10A7-B95E-2E4D-880F-A86753A5AD10}"/>
              </a:ext>
            </a:extLst>
          </p:cNvPr>
          <p:cNvSpPr>
            <a:spLocks noGrp="1"/>
          </p:cNvSpPr>
          <p:nvPr>
            <p:ph type="title"/>
          </p:nvPr>
        </p:nvSpPr>
        <p:spPr/>
        <p:txBody>
          <a:bodyPr/>
          <a:lstStyle/>
          <a:p>
            <a:r>
              <a:rPr lang="en-US" dirty="0"/>
              <a:t>Evaluation - Visualization</a:t>
            </a:r>
          </a:p>
        </p:txBody>
      </p:sp>
      <p:sp>
        <p:nvSpPr>
          <p:cNvPr id="10" name="Rectangle 9">
            <a:extLst>
              <a:ext uri="{FF2B5EF4-FFF2-40B4-BE49-F238E27FC236}">
                <a16:creationId xmlns:a16="http://schemas.microsoft.com/office/drawing/2014/main" id="{EF966262-463D-614F-A9C3-97B1F24994EF}"/>
              </a:ext>
            </a:extLst>
          </p:cNvPr>
          <p:cNvSpPr/>
          <p:nvPr/>
        </p:nvSpPr>
        <p:spPr>
          <a:xfrm>
            <a:off x="2419796" y="1983737"/>
            <a:ext cx="6562726" cy="523220"/>
          </a:xfrm>
          <a:prstGeom prst="rect">
            <a:avLst/>
          </a:prstGeom>
        </p:spPr>
        <p:txBody>
          <a:bodyPr wrap="square">
            <a:spAutoFit/>
          </a:bodyPr>
          <a:lstStyle/>
          <a:p>
            <a:pPr algn="ctr"/>
            <a:r>
              <a:rPr lang="en-US" sz="1400" b="1" dirty="0">
                <a:solidFill>
                  <a:srgbClr val="24292E"/>
                </a:solidFill>
                <a:latin typeface="Arial" panose="020B0604020202020204" pitchFamily="34" charset="0"/>
              </a:rPr>
              <a:t>Figure 8b. Predictions of Future 2 Months for Page ID 8135</a:t>
            </a:r>
          </a:p>
          <a:p>
            <a:pPr algn="ctr"/>
            <a:r>
              <a:rPr lang="en-US" sz="1400" dirty="0">
                <a:solidFill>
                  <a:srgbClr val="24292E"/>
                </a:solidFill>
                <a:latin typeface="Arial" panose="020B0604020202020204" pitchFamily="34" charset="0"/>
              </a:rPr>
              <a:t>(Left – KNN; Center – CNN; Right - LSTM)</a:t>
            </a:r>
          </a:p>
        </p:txBody>
      </p:sp>
      <p:grpSp>
        <p:nvGrpSpPr>
          <p:cNvPr id="7" name="Group 6">
            <a:extLst>
              <a:ext uri="{FF2B5EF4-FFF2-40B4-BE49-F238E27FC236}">
                <a16:creationId xmlns:a16="http://schemas.microsoft.com/office/drawing/2014/main" id="{5091175A-0E59-CF4B-851F-249DA6F0E2F5}"/>
              </a:ext>
            </a:extLst>
          </p:cNvPr>
          <p:cNvGrpSpPr/>
          <p:nvPr/>
        </p:nvGrpSpPr>
        <p:grpSpPr>
          <a:xfrm>
            <a:off x="537380" y="2622550"/>
            <a:ext cx="11117240" cy="2451100"/>
            <a:chOff x="371521" y="2959100"/>
            <a:chExt cx="10753679" cy="2147570"/>
          </a:xfrm>
        </p:grpSpPr>
        <p:pic>
          <p:nvPicPr>
            <p:cNvPr id="3" name="Picture 2">
              <a:extLst>
                <a:ext uri="{FF2B5EF4-FFF2-40B4-BE49-F238E27FC236}">
                  <a16:creationId xmlns:a16="http://schemas.microsoft.com/office/drawing/2014/main" id="{5849F7AB-CA16-E34E-A513-5524EC7DA317}"/>
                </a:ext>
              </a:extLst>
            </p:cNvPr>
            <p:cNvPicPr>
              <a:picLocks noChangeAspect="1"/>
            </p:cNvPicPr>
            <p:nvPr/>
          </p:nvPicPr>
          <p:blipFill rotWithShape="1">
            <a:blip r:embed="rId2"/>
            <a:srcRect l="3402" t="4838"/>
            <a:stretch/>
          </p:blipFill>
          <p:spPr>
            <a:xfrm>
              <a:off x="4118021" y="2974975"/>
              <a:ext cx="3394875" cy="2115820"/>
            </a:xfrm>
            <a:prstGeom prst="rect">
              <a:avLst/>
            </a:prstGeom>
          </p:spPr>
        </p:pic>
        <p:pic>
          <p:nvPicPr>
            <p:cNvPr id="4" name="Picture 3">
              <a:extLst>
                <a:ext uri="{FF2B5EF4-FFF2-40B4-BE49-F238E27FC236}">
                  <a16:creationId xmlns:a16="http://schemas.microsoft.com/office/drawing/2014/main" id="{5270D2D5-677C-C04A-AFB8-C3F81C1F60B9}"/>
                </a:ext>
              </a:extLst>
            </p:cNvPr>
            <p:cNvPicPr>
              <a:picLocks noChangeAspect="1"/>
            </p:cNvPicPr>
            <p:nvPr/>
          </p:nvPicPr>
          <p:blipFill>
            <a:blip r:embed="rId3"/>
            <a:stretch>
              <a:fillRect/>
            </a:stretch>
          </p:blipFill>
          <p:spPr>
            <a:xfrm>
              <a:off x="371521" y="2959100"/>
              <a:ext cx="3579283" cy="2147570"/>
            </a:xfrm>
            <a:prstGeom prst="rect">
              <a:avLst/>
            </a:prstGeom>
          </p:spPr>
        </p:pic>
        <p:pic>
          <p:nvPicPr>
            <p:cNvPr id="5" name="Picture 4">
              <a:extLst>
                <a:ext uri="{FF2B5EF4-FFF2-40B4-BE49-F238E27FC236}">
                  <a16:creationId xmlns:a16="http://schemas.microsoft.com/office/drawing/2014/main" id="{83E61E90-2082-D54C-AC0D-19385C9A8E30}"/>
                </a:ext>
              </a:extLst>
            </p:cNvPr>
            <p:cNvPicPr>
              <a:picLocks noChangeAspect="1"/>
            </p:cNvPicPr>
            <p:nvPr/>
          </p:nvPicPr>
          <p:blipFill rotWithShape="1">
            <a:blip r:embed="rId4"/>
            <a:srcRect t="5377"/>
            <a:stretch/>
          </p:blipFill>
          <p:spPr>
            <a:xfrm>
              <a:off x="7512896" y="2992559"/>
              <a:ext cx="3612304" cy="2098236"/>
            </a:xfrm>
            <a:prstGeom prst="rect">
              <a:avLst/>
            </a:prstGeom>
          </p:spPr>
        </p:pic>
      </p:grpSp>
    </p:spTree>
    <p:extLst>
      <p:ext uri="{BB962C8B-B14F-4D97-AF65-F5344CB8AC3E}">
        <p14:creationId xmlns:p14="http://schemas.microsoft.com/office/powerpoint/2010/main" val="3921821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0C459-F430-AF42-A80E-97C4329D5847}"/>
              </a:ext>
            </a:extLst>
          </p:cNvPr>
          <p:cNvSpPr>
            <a:spLocks noGrp="1"/>
          </p:cNvSpPr>
          <p:nvPr>
            <p:ph type="title"/>
          </p:nvPr>
        </p:nvSpPr>
        <p:spPr/>
        <p:txBody>
          <a:bodyPr/>
          <a:lstStyle/>
          <a:p>
            <a:r>
              <a:rPr lang="en-US" dirty="0"/>
              <a:t>Evaluation - Visualization</a:t>
            </a:r>
          </a:p>
        </p:txBody>
      </p:sp>
      <p:grpSp>
        <p:nvGrpSpPr>
          <p:cNvPr id="7" name="Group 6">
            <a:extLst>
              <a:ext uri="{FF2B5EF4-FFF2-40B4-BE49-F238E27FC236}">
                <a16:creationId xmlns:a16="http://schemas.microsoft.com/office/drawing/2014/main" id="{17116843-C13A-C142-9713-93B88F9914BF}"/>
              </a:ext>
            </a:extLst>
          </p:cNvPr>
          <p:cNvGrpSpPr/>
          <p:nvPr/>
        </p:nvGrpSpPr>
        <p:grpSpPr>
          <a:xfrm>
            <a:off x="698500" y="2506957"/>
            <a:ext cx="10706100" cy="2730500"/>
            <a:chOff x="546100" y="2832100"/>
            <a:chExt cx="11283950" cy="2286000"/>
          </a:xfrm>
        </p:grpSpPr>
        <p:pic>
          <p:nvPicPr>
            <p:cNvPr id="4" name="Picture 3">
              <a:extLst>
                <a:ext uri="{FF2B5EF4-FFF2-40B4-BE49-F238E27FC236}">
                  <a16:creationId xmlns:a16="http://schemas.microsoft.com/office/drawing/2014/main" id="{88F56AF6-CF59-8740-9338-EA41D0E33FED}"/>
                </a:ext>
              </a:extLst>
            </p:cNvPr>
            <p:cNvPicPr>
              <a:picLocks noChangeAspect="1"/>
            </p:cNvPicPr>
            <p:nvPr/>
          </p:nvPicPr>
          <p:blipFill>
            <a:blip r:embed="rId2"/>
            <a:stretch>
              <a:fillRect/>
            </a:stretch>
          </p:blipFill>
          <p:spPr>
            <a:xfrm>
              <a:off x="546100" y="2832100"/>
              <a:ext cx="3810000" cy="2286000"/>
            </a:xfrm>
            <a:prstGeom prst="rect">
              <a:avLst/>
            </a:prstGeom>
          </p:spPr>
        </p:pic>
        <p:pic>
          <p:nvPicPr>
            <p:cNvPr id="5" name="Picture 4">
              <a:extLst>
                <a:ext uri="{FF2B5EF4-FFF2-40B4-BE49-F238E27FC236}">
                  <a16:creationId xmlns:a16="http://schemas.microsoft.com/office/drawing/2014/main" id="{EE9748C0-D4C4-974F-8991-12B6FE67ABDB}"/>
                </a:ext>
              </a:extLst>
            </p:cNvPr>
            <p:cNvPicPr>
              <a:picLocks noChangeAspect="1"/>
            </p:cNvPicPr>
            <p:nvPr/>
          </p:nvPicPr>
          <p:blipFill rotWithShape="1">
            <a:blip r:embed="rId3"/>
            <a:srcRect l="4785" t="4838"/>
            <a:stretch/>
          </p:blipFill>
          <p:spPr>
            <a:xfrm>
              <a:off x="4356100" y="2870200"/>
              <a:ext cx="3663950" cy="2247900"/>
            </a:xfrm>
            <a:prstGeom prst="rect">
              <a:avLst/>
            </a:prstGeom>
          </p:spPr>
        </p:pic>
        <p:pic>
          <p:nvPicPr>
            <p:cNvPr id="6" name="Picture 5">
              <a:extLst>
                <a:ext uri="{FF2B5EF4-FFF2-40B4-BE49-F238E27FC236}">
                  <a16:creationId xmlns:a16="http://schemas.microsoft.com/office/drawing/2014/main" id="{A306D58B-6304-CF49-BBFC-35CAD256F117}"/>
                </a:ext>
              </a:extLst>
            </p:cNvPr>
            <p:cNvPicPr>
              <a:picLocks noChangeAspect="1"/>
            </p:cNvPicPr>
            <p:nvPr/>
          </p:nvPicPr>
          <p:blipFill rotWithShape="1">
            <a:blip r:embed="rId4"/>
            <a:srcRect t="4838"/>
            <a:stretch/>
          </p:blipFill>
          <p:spPr>
            <a:xfrm>
              <a:off x="7943850" y="2870200"/>
              <a:ext cx="3886200" cy="2247900"/>
            </a:xfrm>
            <a:prstGeom prst="rect">
              <a:avLst/>
            </a:prstGeom>
          </p:spPr>
        </p:pic>
      </p:grpSp>
      <p:sp>
        <p:nvSpPr>
          <p:cNvPr id="8" name="Rectangle 7">
            <a:extLst>
              <a:ext uri="{FF2B5EF4-FFF2-40B4-BE49-F238E27FC236}">
                <a16:creationId xmlns:a16="http://schemas.microsoft.com/office/drawing/2014/main" id="{95E3984B-AA0F-2E42-8882-B6B7BB77CF75}"/>
              </a:ext>
            </a:extLst>
          </p:cNvPr>
          <p:cNvSpPr/>
          <p:nvPr/>
        </p:nvSpPr>
        <p:spPr>
          <a:xfrm>
            <a:off x="2419796" y="1983737"/>
            <a:ext cx="6562726" cy="523220"/>
          </a:xfrm>
          <a:prstGeom prst="rect">
            <a:avLst/>
          </a:prstGeom>
        </p:spPr>
        <p:txBody>
          <a:bodyPr wrap="square">
            <a:spAutoFit/>
          </a:bodyPr>
          <a:lstStyle/>
          <a:p>
            <a:pPr algn="ctr"/>
            <a:r>
              <a:rPr lang="en-US" sz="1400" b="1" dirty="0">
                <a:solidFill>
                  <a:srgbClr val="24292E"/>
                </a:solidFill>
                <a:latin typeface="Arial" panose="020B0604020202020204" pitchFamily="34" charset="0"/>
              </a:rPr>
              <a:t>Figure 8c. Predictions of Future 2 Months for Page ID 109901</a:t>
            </a:r>
          </a:p>
          <a:p>
            <a:pPr algn="ctr"/>
            <a:r>
              <a:rPr lang="en-US" sz="1400" dirty="0">
                <a:solidFill>
                  <a:srgbClr val="24292E"/>
                </a:solidFill>
                <a:latin typeface="Arial" panose="020B0604020202020204" pitchFamily="34" charset="0"/>
              </a:rPr>
              <a:t>(Left – KNN; Center – CNN; Right - LSTM)</a:t>
            </a:r>
          </a:p>
        </p:txBody>
      </p:sp>
    </p:spTree>
    <p:extLst>
      <p:ext uri="{BB962C8B-B14F-4D97-AF65-F5344CB8AC3E}">
        <p14:creationId xmlns:p14="http://schemas.microsoft.com/office/powerpoint/2010/main" val="1987174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E10A7-B95E-2E4D-880F-A86753A5AD10}"/>
              </a:ext>
            </a:extLst>
          </p:cNvPr>
          <p:cNvSpPr>
            <a:spLocks noGrp="1"/>
          </p:cNvSpPr>
          <p:nvPr>
            <p:ph type="title"/>
          </p:nvPr>
        </p:nvSpPr>
        <p:spPr>
          <a:xfrm>
            <a:off x="1066800" y="642594"/>
            <a:ext cx="10058400" cy="1371600"/>
          </a:xfrm>
        </p:spPr>
        <p:txBody>
          <a:bodyPr/>
          <a:lstStyle/>
          <a:p>
            <a:r>
              <a:rPr lang="en-US" dirty="0">
                <a:solidFill>
                  <a:schemeClr val="tx1"/>
                </a:solidFill>
              </a:rPr>
              <a:t>Conclusions</a:t>
            </a:r>
          </a:p>
        </p:txBody>
      </p:sp>
      <p:sp>
        <p:nvSpPr>
          <p:cNvPr id="5" name="Content Placeholder 12">
            <a:extLst>
              <a:ext uri="{FF2B5EF4-FFF2-40B4-BE49-F238E27FC236}">
                <a16:creationId xmlns:a16="http://schemas.microsoft.com/office/drawing/2014/main" id="{98CFD128-9BD9-8640-A39B-71D7484D0488}"/>
              </a:ext>
            </a:extLst>
          </p:cNvPr>
          <p:cNvSpPr>
            <a:spLocks noGrp="1"/>
          </p:cNvSpPr>
          <p:nvPr>
            <p:ph idx="1"/>
          </p:nvPr>
        </p:nvSpPr>
        <p:spPr>
          <a:xfrm>
            <a:off x="1066800" y="2103120"/>
            <a:ext cx="10058400" cy="3931920"/>
          </a:xfrm>
        </p:spPr>
        <p:txBody>
          <a:bodyPr>
            <a:normAutofit/>
          </a:bodyPr>
          <a:lstStyle/>
          <a:p>
            <a:pPr lvl="1"/>
            <a:r>
              <a:rPr lang="en-US" b="1" dirty="0"/>
              <a:t>Model performance based on SMAPE </a:t>
            </a:r>
            <a:r>
              <a:rPr lang="en-US" dirty="0"/>
              <a:t>– It is very hard to beat the baseline model regarding SMAPE, but the median model was just repeating yesterday’s value when the prediction went longer in time.</a:t>
            </a:r>
          </a:p>
          <a:p>
            <a:pPr lvl="1"/>
            <a:r>
              <a:rPr lang="en-US" b="1" dirty="0"/>
              <a:t>KNN model </a:t>
            </a:r>
            <a:r>
              <a:rPr lang="en-US" dirty="0"/>
              <a:t>was doing good with its flexibility to generate future predictions, but it is not scalable as the algorithm requires huge computation power as the data grows.</a:t>
            </a:r>
          </a:p>
          <a:p>
            <a:pPr lvl="1"/>
            <a:r>
              <a:rPr lang="en-US" dirty="0"/>
              <a:t>Both of the </a:t>
            </a:r>
            <a:r>
              <a:rPr lang="en-US" b="1" dirty="0"/>
              <a:t>Seq2seq models </a:t>
            </a:r>
            <a:r>
              <a:rPr lang="en-US" dirty="0"/>
              <a:t>were generating future predictions with cycles, which is very interesting.</a:t>
            </a:r>
          </a:p>
          <a:p>
            <a:pPr lvl="1"/>
            <a:r>
              <a:rPr lang="en-US" b="1" dirty="0"/>
              <a:t>CNN model </a:t>
            </a:r>
            <a:r>
              <a:rPr lang="en-US" dirty="0"/>
              <a:t>cost less time and data (20,000 samples; 20 epochs) to train compared to LSTM model (100,000 samples; 100 epochs), with a better score. It seems to obtain a more predicting function from CNN.</a:t>
            </a:r>
          </a:p>
          <a:p>
            <a:pPr lvl="1"/>
            <a:r>
              <a:rPr lang="en-US" b="1" dirty="0"/>
              <a:t>Seq2seq with CNN can be utilized for long-term time series predictions with its flexibility to generate arbitrary length of predictions, computation-effectiveness, and promising precision. </a:t>
            </a:r>
          </a:p>
        </p:txBody>
      </p:sp>
    </p:spTree>
    <p:extLst>
      <p:ext uri="{BB962C8B-B14F-4D97-AF65-F5344CB8AC3E}">
        <p14:creationId xmlns:p14="http://schemas.microsoft.com/office/powerpoint/2010/main" val="3758102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55DE-EBE7-6646-AFC5-57F6E810CFDE}"/>
              </a:ext>
            </a:extLst>
          </p:cNvPr>
          <p:cNvSpPr>
            <a:spLocks noGrp="1"/>
          </p:cNvSpPr>
          <p:nvPr>
            <p:ph type="title"/>
          </p:nvPr>
        </p:nvSpPr>
        <p:spPr/>
        <p:txBody>
          <a:bodyPr/>
          <a:lstStyle/>
          <a:p>
            <a:r>
              <a:rPr lang="en-US" b="1" dirty="0"/>
              <a:t>Problem statement</a:t>
            </a:r>
            <a:endParaRPr lang="en-US" dirty="0"/>
          </a:p>
        </p:txBody>
      </p:sp>
      <p:sp>
        <p:nvSpPr>
          <p:cNvPr id="3" name="Content Placeholder 2">
            <a:extLst>
              <a:ext uri="{FF2B5EF4-FFF2-40B4-BE49-F238E27FC236}">
                <a16:creationId xmlns:a16="http://schemas.microsoft.com/office/drawing/2014/main" id="{DC0476FE-9B8D-A44F-95CC-152D6296E8C2}"/>
              </a:ext>
            </a:extLst>
          </p:cNvPr>
          <p:cNvSpPr>
            <a:spLocks noGrp="1"/>
          </p:cNvSpPr>
          <p:nvPr>
            <p:ph idx="1"/>
          </p:nvPr>
        </p:nvSpPr>
        <p:spPr/>
        <p:txBody>
          <a:bodyPr/>
          <a:lstStyle/>
          <a:p>
            <a:pPr marL="0" indent="0">
              <a:buNone/>
            </a:pPr>
            <a:r>
              <a:rPr lang="en-US" b="1" dirty="0"/>
              <a:t>Why Time Series</a:t>
            </a:r>
          </a:p>
          <a:p>
            <a:pPr lvl="1"/>
            <a:r>
              <a:rPr lang="en-US" dirty="0"/>
              <a:t>Accurate time series forecasting is critical for business operations for optimal resource allocation, budget planning, anomaly detection and understanding stock market trends. </a:t>
            </a:r>
            <a:endParaRPr lang="en-US" b="1" dirty="0"/>
          </a:p>
          <a:p>
            <a:pPr marL="0" indent="0">
              <a:buNone/>
            </a:pPr>
            <a:r>
              <a:rPr lang="en-US" b="1" dirty="0"/>
              <a:t>Why Web Traffic </a:t>
            </a:r>
          </a:p>
          <a:p>
            <a:pPr lvl="1"/>
            <a:r>
              <a:rPr lang="en-US" dirty="0"/>
              <a:t>Hardware and network bandwidth need to be provisioned if a site is growing. </a:t>
            </a:r>
          </a:p>
          <a:p>
            <a:pPr lvl="1"/>
            <a:r>
              <a:rPr lang="en-US" dirty="0"/>
              <a:t>Any revenue-generating site needs to predict its revenue. </a:t>
            </a:r>
          </a:p>
          <a:p>
            <a:pPr lvl="1"/>
            <a:r>
              <a:rPr lang="en-US" dirty="0"/>
              <a:t>Sites that sell advertising space need to estimate how many page views will be available before they can commit to a contract from an advertising agency. </a:t>
            </a:r>
          </a:p>
          <a:p>
            <a:pPr marL="0" indent="0">
              <a:buNone/>
            </a:pPr>
            <a:br>
              <a:rPr lang="en-US" dirty="0"/>
            </a:br>
            <a:endParaRPr lang="en-US" dirty="0"/>
          </a:p>
        </p:txBody>
      </p:sp>
      <p:pic>
        <p:nvPicPr>
          <p:cNvPr id="6" name="Picture 5">
            <a:extLst>
              <a:ext uri="{FF2B5EF4-FFF2-40B4-BE49-F238E27FC236}">
                <a16:creationId xmlns:a16="http://schemas.microsoft.com/office/drawing/2014/main" id="{1012AF86-E4C2-574C-A6FE-AD5C196FDF99}"/>
              </a:ext>
            </a:extLst>
          </p:cNvPr>
          <p:cNvPicPr>
            <a:picLocks noChangeAspect="1"/>
          </p:cNvPicPr>
          <p:nvPr/>
        </p:nvPicPr>
        <p:blipFill rotWithShape="1">
          <a:blip r:embed="rId2"/>
          <a:srcRect t="51880" b="9562"/>
          <a:stretch/>
        </p:blipFill>
        <p:spPr>
          <a:xfrm>
            <a:off x="3022600" y="4836870"/>
            <a:ext cx="5435600" cy="1198170"/>
          </a:xfrm>
          <a:prstGeom prst="rect">
            <a:avLst/>
          </a:prstGeom>
        </p:spPr>
      </p:pic>
    </p:spTree>
    <p:extLst>
      <p:ext uri="{BB962C8B-B14F-4D97-AF65-F5344CB8AC3E}">
        <p14:creationId xmlns:p14="http://schemas.microsoft.com/office/powerpoint/2010/main" val="562682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A55D-F1FC-664E-81EC-01DA21D19E5B}"/>
              </a:ext>
            </a:extLst>
          </p:cNvPr>
          <p:cNvSpPr>
            <a:spLocks noGrp="1"/>
          </p:cNvSpPr>
          <p:nvPr>
            <p:ph type="title"/>
          </p:nvPr>
        </p:nvSpPr>
        <p:spPr/>
        <p:txBody>
          <a:bodyPr/>
          <a:lstStyle/>
          <a:p>
            <a:r>
              <a:rPr lang="en-US" dirty="0"/>
              <a:t>Future Work</a:t>
            </a:r>
          </a:p>
        </p:txBody>
      </p:sp>
      <p:grpSp>
        <p:nvGrpSpPr>
          <p:cNvPr id="18" name="Group 17">
            <a:extLst>
              <a:ext uri="{FF2B5EF4-FFF2-40B4-BE49-F238E27FC236}">
                <a16:creationId xmlns:a16="http://schemas.microsoft.com/office/drawing/2014/main" id="{2B0B8DF3-39F7-7141-91C7-E23474410798}"/>
              </a:ext>
            </a:extLst>
          </p:cNvPr>
          <p:cNvGrpSpPr/>
          <p:nvPr/>
        </p:nvGrpSpPr>
        <p:grpSpPr>
          <a:xfrm>
            <a:off x="1003300" y="1700693"/>
            <a:ext cx="10185400" cy="3417407"/>
            <a:chOff x="1003300" y="2310293"/>
            <a:chExt cx="10185400" cy="3417407"/>
          </a:xfrm>
        </p:grpSpPr>
        <p:graphicFrame>
          <p:nvGraphicFramePr>
            <p:cNvPr id="4" name="Chart 3">
              <a:extLst>
                <a:ext uri="{FF2B5EF4-FFF2-40B4-BE49-F238E27FC236}">
                  <a16:creationId xmlns:a16="http://schemas.microsoft.com/office/drawing/2014/main" id="{3F048035-7DF1-154C-A086-06D3CF240934}"/>
                </a:ext>
              </a:extLst>
            </p:cNvPr>
            <p:cNvGraphicFramePr>
              <a:graphicFrameLocks/>
            </p:cNvGraphicFramePr>
            <p:nvPr>
              <p:extLst>
                <p:ext uri="{D42A27DB-BD31-4B8C-83A1-F6EECF244321}">
                  <p14:modId xmlns:p14="http://schemas.microsoft.com/office/powerpoint/2010/main" val="2342750232"/>
                </p:ext>
              </p:extLst>
            </p:nvPr>
          </p:nvGraphicFramePr>
          <p:xfrm>
            <a:off x="1003300" y="2984500"/>
            <a:ext cx="10185400" cy="2743200"/>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a:extLst>
                <a:ext uri="{FF2B5EF4-FFF2-40B4-BE49-F238E27FC236}">
                  <a16:creationId xmlns:a16="http://schemas.microsoft.com/office/drawing/2014/main" id="{DEB5B4F3-9118-C043-806B-58E4FDBCB484}"/>
                </a:ext>
              </a:extLst>
            </p:cNvPr>
            <p:cNvCxnSpPr>
              <a:cxnSpLocks/>
            </p:cNvCxnSpPr>
            <p:nvPr/>
          </p:nvCxnSpPr>
          <p:spPr>
            <a:xfrm>
              <a:off x="4864100" y="2651747"/>
              <a:ext cx="1727200" cy="650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850FBD6-036B-D543-907B-BD9232E394B6}"/>
                </a:ext>
              </a:extLst>
            </p:cNvPr>
            <p:cNvCxnSpPr>
              <a:cxnSpLocks/>
            </p:cNvCxnSpPr>
            <p:nvPr/>
          </p:nvCxnSpPr>
          <p:spPr>
            <a:xfrm flipH="1">
              <a:off x="3035300" y="2651747"/>
              <a:ext cx="1828800" cy="840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4EBE22B-7D5A-FA4C-96F8-EE75CEA0567C}"/>
                </a:ext>
              </a:extLst>
            </p:cNvPr>
            <p:cNvCxnSpPr>
              <a:cxnSpLocks/>
            </p:cNvCxnSpPr>
            <p:nvPr/>
          </p:nvCxnSpPr>
          <p:spPr>
            <a:xfrm flipH="1">
              <a:off x="2489200" y="2651747"/>
              <a:ext cx="2374900" cy="840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AE8360C-9A57-9049-A5FF-F2E7EB272624}"/>
                </a:ext>
              </a:extLst>
            </p:cNvPr>
            <p:cNvSpPr txBox="1"/>
            <p:nvPr/>
          </p:nvSpPr>
          <p:spPr>
            <a:xfrm>
              <a:off x="3035300" y="2310293"/>
              <a:ext cx="4546600" cy="338554"/>
            </a:xfrm>
            <a:prstGeom prst="rect">
              <a:avLst/>
            </a:prstGeom>
            <a:noFill/>
          </p:spPr>
          <p:txBody>
            <a:bodyPr wrap="square" rtlCol="0">
              <a:spAutoFit/>
            </a:bodyPr>
            <a:lstStyle/>
            <a:p>
              <a:r>
                <a:rPr lang="en-US" sz="1600" i="1" dirty="0">
                  <a:solidFill>
                    <a:srgbClr val="FF0000"/>
                  </a:solidFill>
                </a:rPr>
                <a:t>What’s happening to these sets of samples?</a:t>
              </a:r>
            </a:p>
          </p:txBody>
        </p:sp>
      </p:grpSp>
      <p:sp>
        <p:nvSpPr>
          <p:cNvPr id="19" name="TextBox 18">
            <a:extLst>
              <a:ext uri="{FF2B5EF4-FFF2-40B4-BE49-F238E27FC236}">
                <a16:creationId xmlns:a16="http://schemas.microsoft.com/office/drawing/2014/main" id="{71C4633B-013A-6E4B-BB3C-FEF0875BEE65}"/>
              </a:ext>
            </a:extLst>
          </p:cNvPr>
          <p:cNvSpPr txBox="1"/>
          <p:nvPr/>
        </p:nvSpPr>
        <p:spPr>
          <a:xfrm>
            <a:off x="1066800" y="5245100"/>
            <a:ext cx="91186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There are large variations regarding performance scores among different pages; further </a:t>
            </a:r>
            <a:r>
              <a:rPr lang="en-US" i="1" u="sng" dirty="0"/>
              <a:t>parameter tuning </a:t>
            </a:r>
            <a:r>
              <a:rPr lang="en-US" dirty="0"/>
              <a:t>or </a:t>
            </a:r>
            <a:r>
              <a:rPr lang="en-US" i="1" u="sng" dirty="0"/>
              <a:t>feature engineering </a:t>
            </a:r>
            <a:r>
              <a:rPr lang="en-US" dirty="0"/>
              <a:t>could be done to improve the Seq2seq with CNN model.</a:t>
            </a:r>
          </a:p>
        </p:txBody>
      </p:sp>
      <p:sp>
        <p:nvSpPr>
          <p:cNvPr id="20" name="TextBox 19">
            <a:extLst>
              <a:ext uri="{FF2B5EF4-FFF2-40B4-BE49-F238E27FC236}">
                <a16:creationId xmlns:a16="http://schemas.microsoft.com/office/drawing/2014/main" id="{0B479CEF-67DF-1448-87E4-2070BDACBA07}"/>
              </a:ext>
            </a:extLst>
          </p:cNvPr>
          <p:cNvSpPr txBox="1"/>
          <p:nvPr/>
        </p:nvSpPr>
        <p:spPr>
          <a:xfrm>
            <a:off x="920750" y="2106847"/>
            <a:ext cx="800100" cy="276999"/>
          </a:xfrm>
          <a:prstGeom prst="rect">
            <a:avLst/>
          </a:prstGeom>
          <a:noFill/>
        </p:spPr>
        <p:txBody>
          <a:bodyPr wrap="square" rtlCol="0">
            <a:spAutoFit/>
          </a:bodyPr>
          <a:lstStyle/>
          <a:p>
            <a:r>
              <a:rPr lang="en-US" sz="1200" dirty="0"/>
              <a:t>SMAPE</a:t>
            </a:r>
          </a:p>
        </p:txBody>
      </p:sp>
    </p:spTree>
    <p:extLst>
      <p:ext uri="{BB962C8B-B14F-4D97-AF65-F5344CB8AC3E}">
        <p14:creationId xmlns:p14="http://schemas.microsoft.com/office/powerpoint/2010/main" val="568434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55DE-EBE7-6646-AFC5-57F6E810CFDE}"/>
              </a:ext>
            </a:extLst>
          </p:cNvPr>
          <p:cNvSpPr>
            <a:spLocks noGrp="1"/>
          </p:cNvSpPr>
          <p:nvPr>
            <p:ph type="title"/>
          </p:nvPr>
        </p:nvSpPr>
        <p:spPr/>
        <p:txBody>
          <a:bodyPr>
            <a:normAutofit/>
          </a:bodyPr>
          <a:lstStyle/>
          <a:p>
            <a:r>
              <a:rPr lang="en-US" b="1" dirty="0"/>
              <a:t>Who might care?</a:t>
            </a:r>
            <a:r>
              <a:rPr lang="en-US" dirty="0"/>
              <a:t> </a:t>
            </a:r>
          </a:p>
        </p:txBody>
      </p:sp>
      <p:sp>
        <p:nvSpPr>
          <p:cNvPr id="3" name="Content Placeholder 2">
            <a:extLst>
              <a:ext uri="{FF2B5EF4-FFF2-40B4-BE49-F238E27FC236}">
                <a16:creationId xmlns:a16="http://schemas.microsoft.com/office/drawing/2014/main" id="{DC0476FE-9B8D-A44F-95CC-152D6296E8C2}"/>
              </a:ext>
            </a:extLst>
          </p:cNvPr>
          <p:cNvSpPr>
            <a:spLocks noGrp="1"/>
          </p:cNvSpPr>
          <p:nvPr>
            <p:ph idx="1"/>
          </p:nvPr>
        </p:nvSpPr>
        <p:spPr/>
        <p:txBody>
          <a:bodyPr/>
          <a:lstStyle/>
          <a:p>
            <a:r>
              <a:rPr lang="en-US" dirty="0"/>
              <a:t>The digital marketing teams of the web sites, the site operation staff, and search engine companies would all be interested in what the page visits going to be in the future, say, next week or month. The forecasting capability allows them to manage the resources beforehand and get alerts when there is something abnormal going on.</a:t>
            </a:r>
          </a:p>
          <a:p>
            <a:pPr marL="0" indent="0">
              <a:buNone/>
            </a:pPr>
            <a:br>
              <a:rPr lang="en-US" dirty="0"/>
            </a:br>
            <a:endParaRPr lang="en-US" dirty="0"/>
          </a:p>
        </p:txBody>
      </p:sp>
      <p:pic>
        <p:nvPicPr>
          <p:cNvPr id="4" name="Picture 3">
            <a:extLst>
              <a:ext uri="{FF2B5EF4-FFF2-40B4-BE49-F238E27FC236}">
                <a16:creationId xmlns:a16="http://schemas.microsoft.com/office/drawing/2014/main" id="{0F8CDE8D-A62A-7A4A-B263-33C4F1CC165F}"/>
              </a:ext>
            </a:extLst>
          </p:cNvPr>
          <p:cNvPicPr>
            <a:picLocks noChangeAspect="1"/>
          </p:cNvPicPr>
          <p:nvPr/>
        </p:nvPicPr>
        <p:blipFill>
          <a:blip r:embed="rId2"/>
          <a:stretch>
            <a:fillRect/>
          </a:stretch>
        </p:blipFill>
        <p:spPr>
          <a:xfrm>
            <a:off x="1498600" y="3429000"/>
            <a:ext cx="3569691" cy="2476473"/>
          </a:xfrm>
          <a:prstGeom prst="rect">
            <a:avLst/>
          </a:prstGeom>
        </p:spPr>
      </p:pic>
      <p:pic>
        <p:nvPicPr>
          <p:cNvPr id="5" name="Picture 4">
            <a:extLst>
              <a:ext uri="{FF2B5EF4-FFF2-40B4-BE49-F238E27FC236}">
                <a16:creationId xmlns:a16="http://schemas.microsoft.com/office/drawing/2014/main" id="{5F476223-2A0C-FF41-93C1-A13C9BE51674}"/>
              </a:ext>
            </a:extLst>
          </p:cNvPr>
          <p:cNvPicPr>
            <a:picLocks noChangeAspect="1"/>
          </p:cNvPicPr>
          <p:nvPr/>
        </p:nvPicPr>
        <p:blipFill>
          <a:blip r:embed="rId3"/>
          <a:stretch>
            <a:fillRect/>
          </a:stretch>
        </p:blipFill>
        <p:spPr>
          <a:xfrm>
            <a:off x="5740400" y="3429000"/>
            <a:ext cx="5056750" cy="2476473"/>
          </a:xfrm>
          <a:prstGeom prst="rect">
            <a:avLst/>
          </a:prstGeom>
        </p:spPr>
      </p:pic>
    </p:spTree>
    <p:extLst>
      <p:ext uri="{BB962C8B-B14F-4D97-AF65-F5344CB8AC3E}">
        <p14:creationId xmlns:p14="http://schemas.microsoft.com/office/powerpoint/2010/main" val="3210894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55DE-EBE7-6646-AFC5-57F6E810CFDE}"/>
              </a:ext>
            </a:extLst>
          </p:cNvPr>
          <p:cNvSpPr>
            <a:spLocks noGrp="1"/>
          </p:cNvSpPr>
          <p:nvPr>
            <p:ph type="title"/>
          </p:nvPr>
        </p:nvSpPr>
        <p:spPr/>
        <p:txBody>
          <a:bodyPr>
            <a:normAutofit/>
          </a:bodyPr>
          <a:lstStyle/>
          <a:p>
            <a:r>
              <a:rPr lang="en-US" b="1" dirty="0"/>
              <a:t>Data Source and Description</a:t>
            </a:r>
            <a:endParaRPr lang="en-US" dirty="0"/>
          </a:p>
        </p:txBody>
      </p:sp>
      <p:sp>
        <p:nvSpPr>
          <p:cNvPr id="3" name="Content Placeholder 2">
            <a:extLst>
              <a:ext uri="{FF2B5EF4-FFF2-40B4-BE49-F238E27FC236}">
                <a16:creationId xmlns:a16="http://schemas.microsoft.com/office/drawing/2014/main" id="{DC0476FE-9B8D-A44F-95CC-152D6296E8C2}"/>
              </a:ext>
            </a:extLst>
          </p:cNvPr>
          <p:cNvSpPr>
            <a:spLocks noGrp="1"/>
          </p:cNvSpPr>
          <p:nvPr>
            <p:ph idx="1"/>
          </p:nvPr>
        </p:nvSpPr>
        <p:spPr/>
        <p:txBody>
          <a:bodyPr/>
          <a:lstStyle/>
          <a:p>
            <a:r>
              <a:rPr lang="en-US" dirty="0"/>
              <a:t>The dataset originally comes from a </a:t>
            </a:r>
            <a:r>
              <a:rPr lang="en-US" u="sng" dirty="0">
                <a:hlinkClick r:id="rId2"/>
              </a:rPr>
              <a:t>Kaggle competition</a:t>
            </a:r>
            <a:r>
              <a:rPr lang="en-US" dirty="0"/>
              <a:t> sponsored by Google in 2017. </a:t>
            </a:r>
          </a:p>
          <a:p>
            <a:r>
              <a:rPr lang="en-US" dirty="0"/>
              <a:t>The goal of this project will be to forecast the future web traffic for approximately 145,000 Wikipedia articles during July 11, 2017 to September 10, 2017. And the training data would be generated from the daily page visits for the web article from July 01, 2015 to July 10, 2017.</a:t>
            </a:r>
          </a:p>
          <a:p>
            <a:r>
              <a:rPr lang="en-US" dirty="0"/>
              <a:t>The original csv file is structured with 145,063 rows and 804 columns. Each row is the records of one Wikipedia page and each column represents the page visit for one day, which means that there are 803 days of data for these pages.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898829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CD84A8-5604-A047-B418-0CC7A1084F38}"/>
              </a:ext>
            </a:extLst>
          </p:cNvPr>
          <p:cNvSpPr>
            <a:spLocks noGrp="1"/>
          </p:cNvSpPr>
          <p:nvPr>
            <p:ph type="title"/>
          </p:nvPr>
        </p:nvSpPr>
        <p:spPr/>
        <p:txBody>
          <a:bodyPr>
            <a:normAutofit/>
          </a:bodyPr>
          <a:lstStyle/>
          <a:p>
            <a:r>
              <a:rPr lang="en-US" b="1" dirty="0"/>
              <a:t>Exploratory Data Analysis</a:t>
            </a:r>
            <a:endParaRPr lang="en-US" dirty="0"/>
          </a:p>
        </p:txBody>
      </p:sp>
      <p:sp>
        <p:nvSpPr>
          <p:cNvPr id="6" name="Text Placeholder 5">
            <a:extLst>
              <a:ext uri="{FF2B5EF4-FFF2-40B4-BE49-F238E27FC236}">
                <a16:creationId xmlns:a16="http://schemas.microsoft.com/office/drawing/2014/main" id="{0A8F2404-58A5-B846-A7D5-C0B0BBF02E0B}"/>
              </a:ext>
            </a:extLst>
          </p:cNvPr>
          <p:cNvSpPr>
            <a:spLocks noGrp="1"/>
          </p:cNvSpPr>
          <p:nvPr>
            <p:ph type="body" sz="half" idx="2"/>
          </p:nvPr>
        </p:nvSpPr>
        <p:spPr>
          <a:xfrm>
            <a:off x="9296400" y="2286000"/>
            <a:ext cx="2430780" cy="3505200"/>
          </a:xfrm>
        </p:spPr>
        <p:txBody>
          <a:bodyPr/>
          <a:lstStyle/>
          <a:p>
            <a:r>
              <a:rPr lang="en-US" dirty="0"/>
              <a:t>1. Missing Values</a:t>
            </a:r>
          </a:p>
          <a:p>
            <a:pPr marL="342900" indent="-342900">
              <a:buAutoNum type="arabicPeriod"/>
            </a:pPr>
            <a:endParaRPr lang="en-US" dirty="0"/>
          </a:p>
        </p:txBody>
      </p:sp>
      <p:pic>
        <p:nvPicPr>
          <p:cNvPr id="1028" name="Picture 4" descr="https://lh4.googleusercontent.com/WQR4rnnasq2Abv_j1YDxWVYDRNNUHHVSq_JeFRet7fnjIr1v2JeM6aLDjyZo3pXyL9g3_PL5f-E-Y9iSAVGNZ74nYbNtukMr5_3NxttI2B5aR7YWlVZ7tlUhG2OhArs6hw">
            <a:extLst>
              <a:ext uri="{FF2B5EF4-FFF2-40B4-BE49-F238E27FC236}">
                <a16:creationId xmlns:a16="http://schemas.microsoft.com/office/drawing/2014/main" id="{5FF823EF-898F-924F-AC5C-B6C05113BE8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576"/>
          <a:stretch/>
        </p:blipFill>
        <p:spPr bwMode="auto">
          <a:xfrm>
            <a:off x="1866900" y="2692400"/>
            <a:ext cx="4876800" cy="3098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19F331D-2827-4140-A1AF-291BA930EB5C}"/>
              </a:ext>
            </a:extLst>
          </p:cNvPr>
          <p:cNvSpPr/>
          <p:nvPr/>
        </p:nvSpPr>
        <p:spPr>
          <a:xfrm>
            <a:off x="2546350" y="2394635"/>
            <a:ext cx="3517900" cy="307777"/>
          </a:xfrm>
          <a:prstGeom prst="rect">
            <a:avLst/>
          </a:prstGeom>
        </p:spPr>
        <p:txBody>
          <a:bodyPr wrap="square">
            <a:spAutoFit/>
          </a:bodyPr>
          <a:lstStyle/>
          <a:p>
            <a:pPr algn="ctr">
              <a:spcBef>
                <a:spcPts val="600"/>
              </a:spcBef>
              <a:spcAft>
                <a:spcPts val="600"/>
              </a:spcAft>
            </a:pPr>
            <a:r>
              <a:rPr lang="en-US" sz="1400" b="1" dirty="0">
                <a:solidFill>
                  <a:srgbClr val="24292E"/>
                </a:solidFill>
                <a:latin typeface="Arial" panose="020B0604020202020204" pitchFamily="34" charset="0"/>
              </a:rPr>
              <a:t>Figure 1. Distribution of Null Days</a:t>
            </a:r>
            <a:endParaRPr lang="en-US" sz="1400" dirty="0"/>
          </a:p>
        </p:txBody>
      </p:sp>
      <p:sp>
        <p:nvSpPr>
          <p:cNvPr id="8" name="Rectangle 7">
            <a:extLst>
              <a:ext uri="{FF2B5EF4-FFF2-40B4-BE49-F238E27FC236}">
                <a16:creationId xmlns:a16="http://schemas.microsoft.com/office/drawing/2014/main" id="{602926B7-2BC7-2944-97AF-EF44DB8F49AE}"/>
              </a:ext>
            </a:extLst>
          </p:cNvPr>
          <p:cNvSpPr/>
          <p:nvPr/>
        </p:nvSpPr>
        <p:spPr>
          <a:xfrm>
            <a:off x="1168400" y="1158523"/>
            <a:ext cx="6921500" cy="1015663"/>
          </a:xfrm>
          <a:prstGeom prst="rect">
            <a:avLst/>
          </a:prstGeom>
        </p:spPr>
        <p:txBody>
          <a:bodyPr wrap="square">
            <a:spAutoFit/>
          </a:bodyPr>
          <a:lstStyle/>
          <a:p>
            <a:pPr algn="just">
              <a:spcBef>
                <a:spcPts val="600"/>
              </a:spcBef>
              <a:spcAft>
                <a:spcPts val="600"/>
              </a:spcAft>
            </a:pPr>
            <a:r>
              <a:rPr lang="en-US" b="1" dirty="0"/>
              <a:t>1. Missing Values</a:t>
            </a:r>
          </a:p>
          <a:p>
            <a:pPr algn="just">
              <a:spcBef>
                <a:spcPts val="600"/>
              </a:spcBef>
              <a:spcAft>
                <a:spcPts val="600"/>
              </a:spcAft>
            </a:pPr>
            <a:r>
              <a:rPr lang="en-US" sz="1600" dirty="0"/>
              <a:t>The first step is to check how many Wikipedia mages have missing values and what is the distribution of missing days.</a:t>
            </a:r>
          </a:p>
        </p:txBody>
      </p:sp>
    </p:spTree>
    <p:extLst>
      <p:ext uri="{BB962C8B-B14F-4D97-AF65-F5344CB8AC3E}">
        <p14:creationId xmlns:p14="http://schemas.microsoft.com/office/powerpoint/2010/main" val="101632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8D0DE-CE76-364C-9D7F-E25F3D59290C}"/>
              </a:ext>
            </a:extLst>
          </p:cNvPr>
          <p:cNvSpPr>
            <a:spLocks noGrp="1"/>
          </p:cNvSpPr>
          <p:nvPr>
            <p:ph type="title"/>
          </p:nvPr>
        </p:nvSpPr>
        <p:spPr/>
        <p:txBody>
          <a:bodyPr/>
          <a:lstStyle/>
          <a:p>
            <a:r>
              <a:rPr lang="en-US" b="1" dirty="0"/>
              <a:t>Exploratory Data Analysis</a:t>
            </a:r>
            <a:endParaRPr lang="en-US" dirty="0"/>
          </a:p>
        </p:txBody>
      </p:sp>
      <p:sp>
        <p:nvSpPr>
          <p:cNvPr id="6" name="Text Placeholder 5">
            <a:extLst>
              <a:ext uri="{FF2B5EF4-FFF2-40B4-BE49-F238E27FC236}">
                <a16:creationId xmlns:a16="http://schemas.microsoft.com/office/drawing/2014/main" id="{37EC9E34-0317-9A4E-8CD7-2509CCEBE174}"/>
              </a:ext>
            </a:extLst>
          </p:cNvPr>
          <p:cNvSpPr>
            <a:spLocks noGrp="1"/>
          </p:cNvSpPr>
          <p:nvPr>
            <p:ph type="body" sz="half" idx="2"/>
          </p:nvPr>
        </p:nvSpPr>
        <p:spPr/>
        <p:txBody>
          <a:bodyPr/>
          <a:lstStyle/>
          <a:p>
            <a:r>
              <a:rPr lang="en-US" dirty="0"/>
              <a:t>1. Missing Values</a:t>
            </a:r>
          </a:p>
          <a:p>
            <a:r>
              <a:rPr lang="en-US" dirty="0"/>
              <a:t>2. Outliers</a:t>
            </a:r>
          </a:p>
        </p:txBody>
      </p:sp>
      <p:sp>
        <p:nvSpPr>
          <p:cNvPr id="8" name="Rectangle 7">
            <a:extLst>
              <a:ext uri="{FF2B5EF4-FFF2-40B4-BE49-F238E27FC236}">
                <a16:creationId xmlns:a16="http://schemas.microsoft.com/office/drawing/2014/main" id="{FDC1E345-2612-F648-9F8C-BF0B52772AB3}"/>
              </a:ext>
            </a:extLst>
          </p:cNvPr>
          <p:cNvSpPr/>
          <p:nvPr/>
        </p:nvSpPr>
        <p:spPr>
          <a:xfrm>
            <a:off x="1168400" y="1158523"/>
            <a:ext cx="6921500" cy="1184940"/>
          </a:xfrm>
          <a:prstGeom prst="rect">
            <a:avLst/>
          </a:prstGeom>
        </p:spPr>
        <p:txBody>
          <a:bodyPr wrap="square">
            <a:spAutoFit/>
          </a:bodyPr>
          <a:lstStyle/>
          <a:p>
            <a:pPr algn="just">
              <a:spcBef>
                <a:spcPts val="600"/>
              </a:spcBef>
              <a:spcAft>
                <a:spcPts val="600"/>
              </a:spcAft>
            </a:pPr>
            <a:r>
              <a:rPr lang="en-US" b="1" dirty="0"/>
              <a:t>2. Outliers</a:t>
            </a:r>
          </a:p>
          <a:p>
            <a:r>
              <a:rPr lang="en-US" sz="1600" dirty="0"/>
              <a:t>There are large variations between each page. Some page (e.g., the blue one) has spikes and some page (e.g., the purple one) has low volume and quite constant trend.</a:t>
            </a:r>
            <a:endParaRPr lang="en-US" sz="1200" dirty="0"/>
          </a:p>
        </p:txBody>
      </p:sp>
      <p:pic>
        <p:nvPicPr>
          <p:cNvPr id="2050" name="Picture 2" descr="https://lh5.googleusercontent.com/z2hyy1xw_ZElQbhwRXqmveAxtMnEpMcsIMACl9HnZZxGSF1V8AXLdfWZ_WnWkG53kqAyeQbRcAXTeGA-dh603iP8GGTJ6gL26fzCmEHHCVw6DNRZFPDGo48GF8cNtDYtTQ">
            <a:extLst>
              <a:ext uri="{FF2B5EF4-FFF2-40B4-BE49-F238E27FC236}">
                <a16:creationId xmlns:a16="http://schemas.microsoft.com/office/drawing/2014/main" id="{891EA8E2-E5AD-D542-9318-22B1B001AB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37"/>
          <a:stretch/>
        </p:blipFill>
        <p:spPr bwMode="auto">
          <a:xfrm>
            <a:off x="1568450" y="2702412"/>
            <a:ext cx="5473700" cy="347896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E32FCD5-C344-744B-BB20-B58F9C8F253B}"/>
              </a:ext>
            </a:extLst>
          </p:cNvPr>
          <p:cNvSpPr/>
          <p:nvPr/>
        </p:nvSpPr>
        <p:spPr>
          <a:xfrm>
            <a:off x="2546350" y="2394635"/>
            <a:ext cx="3517900" cy="307777"/>
          </a:xfrm>
          <a:prstGeom prst="rect">
            <a:avLst/>
          </a:prstGeom>
        </p:spPr>
        <p:txBody>
          <a:bodyPr wrap="square">
            <a:spAutoFit/>
          </a:bodyPr>
          <a:lstStyle/>
          <a:p>
            <a:pPr algn="ctr">
              <a:spcBef>
                <a:spcPts val="600"/>
              </a:spcBef>
              <a:spcAft>
                <a:spcPts val="600"/>
              </a:spcAft>
            </a:pPr>
            <a:r>
              <a:rPr lang="en-US" sz="1400" b="1" dirty="0">
                <a:solidFill>
                  <a:srgbClr val="24292E"/>
                </a:solidFill>
                <a:latin typeface="Arial" panose="020B0604020202020204" pitchFamily="34" charset="0"/>
              </a:rPr>
              <a:t>Figure 2. Random Page Visits</a:t>
            </a:r>
            <a:endParaRPr lang="en-US" sz="1400" dirty="0"/>
          </a:p>
        </p:txBody>
      </p:sp>
    </p:spTree>
    <p:extLst>
      <p:ext uri="{BB962C8B-B14F-4D97-AF65-F5344CB8AC3E}">
        <p14:creationId xmlns:p14="http://schemas.microsoft.com/office/powerpoint/2010/main" val="2057439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03598-2327-8046-8B29-4D78C7575EE2}"/>
              </a:ext>
            </a:extLst>
          </p:cNvPr>
          <p:cNvSpPr>
            <a:spLocks noGrp="1"/>
          </p:cNvSpPr>
          <p:nvPr>
            <p:ph type="title"/>
          </p:nvPr>
        </p:nvSpPr>
        <p:spPr/>
        <p:txBody>
          <a:bodyPr/>
          <a:lstStyle/>
          <a:p>
            <a:r>
              <a:rPr lang="en-US" b="1" dirty="0"/>
              <a:t>Exploratory Data Analysis</a:t>
            </a:r>
            <a:endParaRPr lang="en-US" dirty="0"/>
          </a:p>
        </p:txBody>
      </p:sp>
      <p:sp>
        <p:nvSpPr>
          <p:cNvPr id="4" name="Text Placeholder 3">
            <a:extLst>
              <a:ext uri="{FF2B5EF4-FFF2-40B4-BE49-F238E27FC236}">
                <a16:creationId xmlns:a16="http://schemas.microsoft.com/office/drawing/2014/main" id="{513D4EBB-8F05-7E41-BA32-B9EB26249721}"/>
              </a:ext>
            </a:extLst>
          </p:cNvPr>
          <p:cNvSpPr>
            <a:spLocks noGrp="1"/>
          </p:cNvSpPr>
          <p:nvPr>
            <p:ph type="body" sz="half" idx="2"/>
          </p:nvPr>
        </p:nvSpPr>
        <p:spPr>
          <a:xfrm>
            <a:off x="9296400" y="2286000"/>
            <a:ext cx="2430780" cy="3505200"/>
          </a:xfrm>
        </p:spPr>
        <p:txBody>
          <a:bodyPr/>
          <a:lstStyle/>
          <a:p>
            <a:r>
              <a:rPr lang="en-US" dirty="0"/>
              <a:t>1. Missing Values</a:t>
            </a:r>
          </a:p>
          <a:p>
            <a:r>
              <a:rPr lang="en-US" dirty="0"/>
              <a:t>2. Outliers</a:t>
            </a:r>
          </a:p>
          <a:p>
            <a:r>
              <a:rPr lang="en-US" dirty="0"/>
              <a:t>3. Autocorrelations</a:t>
            </a:r>
          </a:p>
        </p:txBody>
      </p:sp>
      <p:pic>
        <p:nvPicPr>
          <p:cNvPr id="3076" name="Picture 4" descr="https://lh3.googleusercontent.com/_CjVH5c4A-GnoXIqFgkyBR-MKZBXtFMSbRhIqT9nBI4K6Lmgc2SiaK_9lbN-Abhsshvt1qjxYuP8_G2rKJeOox0LWPQH3MuBXwObkm-oaU_f4pWUj4UZ7QZsbFtneeMCyA">
            <a:extLst>
              <a:ext uri="{FF2B5EF4-FFF2-40B4-BE49-F238E27FC236}">
                <a16:creationId xmlns:a16="http://schemas.microsoft.com/office/drawing/2014/main" id="{9A108489-F2FB-574D-98C7-83BDDFFB80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50" y="3276600"/>
            <a:ext cx="8140700" cy="28067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FAF254F-CDF6-E548-93FF-A17CD73B8FFE}"/>
              </a:ext>
            </a:extLst>
          </p:cNvPr>
          <p:cNvSpPr/>
          <p:nvPr/>
        </p:nvSpPr>
        <p:spPr>
          <a:xfrm>
            <a:off x="1168400" y="1158523"/>
            <a:ext cx="6921500" cy="1677382"/>
          </a:xfrm>
          <a:prstGeom prst="rect">
            <a:avLst/>
          </a:prstGeom>
        </p:spPr>
        <p:txBody>
          <a:bodyPr wrap="square">
            <a:spAutoFit/>
          </a:bodyPr>
          <a:lstStyle/>
          <a:p>
            <a:pPr algn="just">
              <a:spcBef>
                <a:spcPts val="600"/>
              </a:spcBef>
              <a:spcAft>
                <a:spcPts val="600"/>
              </a:spcAft>
            </a:pPr>
            <a:r>
              <a:rPr lang="en-US" b="1" dirty="0"/>
              <a:t>3. Autocorrelations</a:t>
            </a:r>
          </a:p>
          <a:p>
            <a:r>
              <a:rPr lang="en-US" sz="1600" dirty="0"/>
              <a:t>It is interesting to know if there is a general trend associated with languages. Especially, for time series data, autocorrelation and seasonality is of great interest for the prediction task; therefore, I directly applied the autocorrelation plots for the mean daily visit stratified by language.</a:t>
            </a:r>
            <a:endParaRPr lang="en-US" sz="1200" dirty="0"/>
          </a:p>
        </p:txBody>
      </p:sp>
      <p:sp>
        <p:nvSpPr>
          <p:cNvPr id="8" name="Rectangle 7">
            <a:extLst>
              <a:ext uri="{FF2B5EF4-FFF2-40B4-BE49-F238E27FC236}">
                <a16:creationId xmlns:a16="http://schemas.microsoft.com/office/drawing/2014/main" id="{A2B0A39B-8FA9-6F40-BCE5-2AC639B55B2B}"/>
              </a:ext>
            </a:extLst>
          </p:cNvPr>
          <p:cNvSpPr/>
          <p:nvPr/>
        </p:nvSpPr>
        <p:spPr>
          <a:xfrm>
            <a:off x="2635250" y="2968823"/>
            <a:ext cx="4375150" cy="307777"/>
          </a:xfrm>
          <a:prstGeom prst="rect">
            <a:avLst/>
          </a:prstGeom>
        </p:spPr>
        <p:txBody>
          <a:bodyPr wrap="square">
            <a:spAutoFit/>
          </a:bodyPr>
          <a:lstStyle/>
          <a:p>
            <a:pPr algn="ctr">
              <a:spcBef>
                <a:spcPts val="600"/>
              </a:spcBef>
              <a:spcAft>
                <a:spcPts val="600"/>
              </a:spcAft>
            </a:pPr>
            <a:r>
              <a:rPr lang="en-US" sz="1400" b="1" dirty="0">
                <a:solidFill>
                  <a:srgbClr val="24292E"/>
                </a:solidFill>
                <a:latin typeface="Arial" panose="020B0604020202020204" pitchFamily="34" charset="0"/>
              </a:rPr>
              <a:t>Figure 3. Autocorrelation Stratified by Language</a:t>
            </a:r>
          </a:p>
        </p:txBody>
      </p:sp>
    </p:spTree>
    <p:extLst>
      <p:ext uri="{BB962C8B-B14F-4D97-AF65-F5344CB8AC3E}">
        <p14:creationId xmlns:p14="http://schemas.microsoft.com/office/powerpoint/2010/main" val="483402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478C1-98B1-4D4B-8402-2BCF7CFF330B}"/>
              </a:ext>
            </a:extLst>
          </p:cNvPr>
          <p:cNvSpPr>
            <a:spLocks noGrp="1"/>
          </p:cNvSpPr>
          <p:nvPr>
            <p:ph type="title"/>
          </p:nvPr>
        </p:nvSpPr>
        <p:spPr/>
        <p:txBody>
          <a:bodyPr/>
          <a:lstStyle/>
          <a:p>
            <a:r>
              <a:rPr lang="en-US" b="1" i="1" dirty="0">
                <a:solidFill>
                  <a:schemeClr val="accent6">
                    <a:lumMod val="50000"/>
                  </a:schemeClr>
                </a:solidFill>
              </a:rPr>
              <a:t>Challenge</a:t>
            </a:r>
          </a:p>
        </p:txBody>
      </p:sp>
      <p:sp>
        <p:nvSpPr>
          <p:cNvPr id="3" name="Content Placeholder 2">
            <a:extLst>
              <a:ext uri="{FF2B5EF4-FFF2-40B4-BE49-F238E27FC236}">
                <a16:creationId xmlns:a16="http://schemas.microsoft.com/office/drawing/2014/main" id="{DB9342F0-F31C-6C47-BE89-D8DA4EB82513}"/>
              </a:ext>
            </a:extLst>
          </p:cNvPr>
          <p:cNvSpPr>
            <a:spLocks noGrp="1"/>
          </p:cNvSpPr>
          <p:nvPr>
            <p:ph idx="1"/>
          </p:nvPr>
        </p:nvSpPr>
        <p:spPr>
          <a:xfrm>
            <a:off x="1066800" y="2103120"/>
            <a:ext cx="7023100" cy="3931920"/>
          </a:xfrm>
        </p:spPr>
        <p:txBody>
          <a:bodyPr/>
          <a:lstStyle/>
          <a:p>
            <a:r>
              <a:rPr lang="en-US" b="1" dirty="0">
                <a:solidFill>
                  <a:schemeClr val="accent6">
                    <a:lumMod val="50000"/>
                  </a:schemeClr>
                </a:solidFill>
              </a:rPr>
              <a:t>Large amount of data </a:t>
            </a:r>
            <a:r>
              <a:rPr lang="en-US" dirty="0"/>
              <a:t>- 140K+ time series</a:t>
            </a:r>
          </a:p>
          <a:p>
            <a:r>
              <a:rPr lang="en-US" b="1" dirty="0">
                <a:solidFill>
                  <a:schemeClr val="accent6">
                    <a:lumMod val="50000"/>
                  </a:schemeClr>
                </a:solidFill>
              </a:rPr>
              <a:t>Multiple outputs </a:t>
            </a:r>
            <a:r>
              <a:rPr lang="en-US" dirty="0"/>
              <a:t>- the goal is to predict the future 2 months visits for each page. </a:t>
            </a:r>
          </a:p>
          <a:p>
            <a:r>
              <a:rPr lang="en-US" dirty="0"/>
              <a:t>Traditional statistical models like </a:t>
            </a:r>
            <a:r>
              <a:rPr lang="en-US" b="1" dirty="0">
                <a:solidFill>
                  <a:schemeClr val="accent6">
                    <a:lumMod val="50000"/>
                  </a:schemeClr>
                </a:solidFill>
              </a:rPr>
              <a:t>ARIMA</a:t>
            </a:r>
            <a:r>
              <a:rPr lang="en-US" dirty="0"/>
              <a:t> ? – </a:t>
            </a:r>
            <a:r>
              <a:rPr lang="en-US" b="1" dirty="0">
                <a:solidFill>
                  <a:schemeClr val="accent6">
                    <a:lumMod val="50000"/>
                  </a:schemeClr>
                </a:solidFill>
              </a:rPr>
              <a:t>not practical </a:t>
            </a:r>
            <a:r>
              <a:rPr lang="en-US" dirty="0"/>
              <a:t>for this kind of task since </a:t>
            </a:r>
          </a:p>
          <a:p>
            <a:pPr lvl="1"/>
            <a:r>
              <a:rPr lang="en-US" dirty="0"/>
              <a:t>each page would have difference in the parameters of ARIMA model (number of lags for autoregression model, number of differences, and number of lags for moving average model); </a:t>
            </a:r>
          </a:p>
          <a:p>
            <a:pPr lvl="1"/>
            <a:r>
              <a:rPr lang="en-US" dirty="0"/>
              <a:t>it would be hard to test if the (weak) stationarity assumption is met for the time series of each page.</a:t>
            </a:r>
            <a:br>
              <a:rPr lang="en-US" dirty="0"/>
            </a:br>
            <a:endParaRPr lang="en-US" dirty="0"/>
          </a:p>
        </p:txBody>
      </p:sp>
      <p:pic>
        <p:nvPicPr>
          <p:cNvPr id="5" name="Picture 4">
            <a:extLst>
              <a:ext uri="{FF2B5EF4-FFF2-40B4-BE49-F238E27FC236}">
                <a16:creationId xmlns:a16="http://schemas.microsoft.com/office/drawing/2014/main" id="{C5C86E82-2B9B-6347-B89E-46FB61724581}"/>
              </a:ext>
            </a:extLst>
          </p:cNvPr>
          <p:cNvPicPr>
            <a:picLocks noChangeAspect="1"/>
          </p:cNvPicPr>
          <p:nvPr/>
        </p:nvPicPr>
        <p:blipFill>
          <a:blip r:embed="rId2"/>
          <a:stretch>
            <a:fillRect/>
          </a:stretch>
        </p:blipFill>
        <p:spPr>
          <a:xfrm>
            <a:off x="8255000" y="2392680"/>
            <a:ext cx="2714048" cy="2534920"/>
          </a:xfrm>
          <a:prstGeom prst="rect">
            <a:avLst/>
          </a:prstGeom>
        </p:spPr>
      </p:pic>
    </p:spTree>
    <p:extLst>
      <p:ext uri="{BB962C8B-B14F-4D97-AF65-F5344CB8AC3E}">
        <p14:creationId xmlns:p14="http://schemas.microsoft.com/office/powerpoint/2010/main" val="326258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E7FF3-C816-2D4C-9840-468FE88F5976}"/>
              </a:ext>
            </a:extLst>
          </p:cNvPr>
          <p:cNvSpPr>
            <a:spLocks noGrp="1"/>
          </p:cNvSpPr>
          <p:nvPr>
            <p:ph type="title"/>
          </p:nvPr>
        </p:nvSpPr>
        <p:spPr/>
        <p:txBody>
          <a:bodyPr/>
          <a:lstStyle/>
          <a:p>
            <a:r>
              <a:rPr lang="en-US" b="1" dirty="0"/>
              <a:t>Machine Learning Models</a:t>
            </a:r>
            <a:endParaRPr lang="en-US" dirty="0"/>
          </a:p>
        </p:txBody>
      </p:sp>
      <p:sp>
        <p:nvSpPr>
          <p:cNvPr id="4" name="Text Placeholder 3">
            <a:extLst>
              <a:ext uri="{FF2B5EF4-FFF2-40B4-BE49-F238E27FC236}">
                <a16:creationId xmlns:a16="http://schemas.microsoft.com/office/drawing/2014/main" id="{BBADE9B6-C685-DD4C-9497-1728CFC3279B}"/>
              </a:ext>
            </a:extLst>
          </p:cNvPr>
          <p:cNvSpPr>
            <a:spLocks noGrp="1"/>
          </p:cNvSpPr>
          <p:nvPr>
            <p:ph type="body" sz="half" idx="2"/>
          </p:nvPr>
        </p:nvSpPr>
        <p:spPr/>
        <p:txBody>
          <a:bodyPr/>
          <a:lstStyle/>
          <a:p>
            <a:r>
              <a:rPr lang="en-US" dirty="0"/>
              <a:t>1. Baseline Model</a:t>
            </a:r>
          </a:p>
        </p:txBody>
      </p:sp>
      <p:sp>
        <p:nvSpPr>
          <p:cNvPr id="5" name="Rectangle 4">
            <a:extLst>
              <a:ext uri="{FF2B5EF4-FFF2-40B4-BE49-F238E27FC236}">
                <a16:creationId xmlns:a16="http://schemas.microsoft.com/office/drawing/2014/main" id="{6E5CD3AB-01C6-8542-A1CC-CC42BC409B29}"/>
              </a:ext>
            </a:extLst>
          </p:cNvPr>
          <p:cNvSpPr/>
          <p:nvPr/>
        </p:nvSpPr>
        <p:spPr>
          <a:xfrm>
            <a:off x="1168400" y="1158523"/>
            <a:ext cx="6769100" cy="1615827"/>
          </a:xfrm>
          <a:prstGeom prst="rect">
            <a:avLst/>
          </a:prstGeom>
        </p:spPr>
        <p:txBody>
          <a:bodyPr wrap="square">
            <a:spAutoFit/>
          </a:bodyPr>
          <a:lstStyle/>
          <a:p>
            <a:pPr algn="just">
              <a:spcBef>
                <a:spcPts val="600"/>
              </a:spcBef>
              <a:spcAft>
                <a:spcPts val="600"/>
              </a:spcAft>
            </a:pPr>
            <a:r>
              <a:rPr lang="en-US" b="1" dirty="0"/>
              <a:t>1. Baseline Model</a:t>
            </a:r>
          </a:p>
          <a:p>
            <a:r>
              <a:rPr lang="en-US" sz="1600" dirty="0"/>
              <a:t>It is always nice to try a simple baseline model first and build/compare fancier models based on the baseline model. Before global features are engineered as features, there are 803 * 145,063 = 116,485,589 (</a:t>
            </a:r>
            <a:r>
              <a:rPr lang="en-US" sz="1600" b="1" dirty="0"/>
              <a:t>116 million</a:t>
            </a:r>
            <a:r>
              <a:rPr lang="en-US" sz="1600" dirty="0"/>
              <a:t>) cells already…</a:t>
            </a:r>
            <a:br>
              <a:rPr lang="en-US" dirty="0"/>
            </a:br>
            <a:endParaRPr lang="en-US" sz="1200" dirty="0"/>
          </a:p>
        </p:txBody>
      </p:sp>
      <p:grpSp>
        <p:nvGrpSpPr>
          <p:cNvPr id="8" name="Group 7">
            <a:extLst>
              <a:ext uri="{FF2B5EF4-FFF2-40B4-BE49-F238E27FC236}">
                <a16:creationId xmlns:a16="http://schemas.microsoft.com/office/drawing/2014/main" id="{C836CA31-0724-F64B-94BB-684075740158}"/>
              </a:ext>
            </a:extLst>
          </p:cNvPr>
          <p:cNvGrpSpPr/>
          <p:nvPr/>
        </p:nvGrpSpPr>
        <p:grpSpPr>
          <a:xfrm>
            <a:off x="863600" y="3124200"/>
            <a:ext cx="7581900" cy="2286000"/>
            <a:chOff x="863600" y="3124200"/>
            <a:chExt cx="7581900" cy="2286000"/>
          </a:xfrm>
        </p:grpSpPr>
        <p:pic>
          <p:nvPicPr>
            <p:cNvPr id="6" name="Picture 5">
              <a:extLst>
                <a:ext uri="{FF2B5EF4-FFF2-40B4-BE49-F238E27FC236}">
                  <a16:creationId xmlns:a16="http://schemas.microsoft.com/office/drawing/2014/main" id="{57800D58-A077-5843-851F-2BDD4603B81B}"/>
                </a:ext>
              </a:extLst>
            </p:cNvPr>
            <p:cNvPicPr>
              <a:picLocks noChangeAspect="1"/>
            </p:cNvPicPr>
            <p:nvPr/>
          </p:nvPicPr>
          <p:blipFill>
            <a:blip r:embed="rId2"/>
            <a:stretch>
              <a:fillRect/>
            </a:stretch>
          </p:blipFill>
          <p:spPr>
            <a:xfrm>
              <a:off x="863600" y="3124200"/>
              <a:ext cx="3810000" cy="2286000"/>
            </a:xfrm>
            <a:prstGeom prst="rect">
              <a:avLst/>
            </a:prstGeom>
          </p:spPr>
        </p:pic>
        <p:pic>
          <p:nvPicPr>
            <p:cNvPr id="7" name="Picture 6">
              <a:extLst>
                <a:ext uri="{FF2B5EF4-FFF2-40B4-BE49-F238E27FC236}">
                  <a16:creationId xmlns:a16="http://schemas.microsoft.com/office/drawing/2014/main" id="{08E309C6-BF72-8046-8D2F-2D706F949BF0}"/>
                </a:ext>
              </a:extLst>
            </p:cNvPr>
            <p:cNvPicPr>
              <a:picLocks noChangeAspect="1"/>
            </p:cNvPicPr>
            <p:nvPr/>
          </p:nvPicPr>
          <p:blipFill>
            <a:blip r:embed="rId3"/>
            <a:stretch>
              <a:fillRect/>
            </a:stretch>
          </p:blipFill>
          <p:spPr>
            <a:xfrm>
              <a:off x="4673600" y="3124200"/>
              <a:ext cx="3771900" cy="2286000"/>
            </a:xfrm>
            <a:prstGeom prst="rect">
              <a:avLst/>
            </a:prstGeom>
          </p:spPr>
        </p:pic>
      </p:grpSp>
      <p:sp>
        <p:nvSpPr>
          <p:cNvPr id="9" name="Rectangle 8">
            <a:extLst>
              <a:ext uri="{FF2B5EF4-FFF2-40B4-BE49-F238E27FC236}">
                <a16:creationId xmlns:a16="http://schemas.microsoft.com/office/drawing/2014/main" id="{6E3CDA3D-2B7F-9A42-9167-B13A5168B08F}"/>
              </a:ext>
            </a:extLst>
          </p:cNvPr>
          <p:cNvSpPr/>
          <p:nvPr/>
        </p:nvSpPr>
        <p:spPr>
          <a:xfrm>
            <a:off x="1755775" y="2641497"/>
            <a:ext cx="5594350" cy="523220"/>
          </a:xfrm>
          <a:prstGeom prst="rect">
            <a:avLst/>
          </a:prstGeom>
        </p:spPr>
        <p:txBody>
          <a:bodyPr wrap="square">
            <a:spAutoFit/>
          </a:bodyPr>
          <a:lstStyle/>
          <a:p>
            <a:pPr algn="ctr"/>
            <a:r>
              <a:rPr lang="en-US" sz="1400" b="1" dirty="0">
                <a:solidFill>
                  <a:srgbClr val="24292E"/>
                </a:solidFill>
                <a:latin typeface="Arial" panose="020B0604020202020204" pitchFamily="34" charset="0"/>
              </a:rPr>
              <a:t>Figure 4. Predictions of Future 2 Months using Baseline Model</a:t>
            </a:r>
          </a:p>
          <a:p>
            <a:pPr algn="ctr"/>
            <a:r>
              <a:rPr lang="en-US" sz="1400" dirty="0">
                <a:solidFill>
                  <a:srgbClr val="24292E"/>
                </a:solidFill>
                <a:latin typeface="Arial" panose="020B0604020202020204" pitchFamily="34" charset="0"/>
              </a:rPr>
              <a:t>(Page ID: 227 [Left], 3374 [Right])</a:t>
            </a:r>
          </a:p>
        </p:txBody>
      </p:sp>
    </p:spTree>
    <p:extLst>
      <p:ext uri="{BB962C8B-B14F-4D97-AF65-F5344CB8AC3E}">
        <p14:creationId xmlns:p14="http://schemas.microsoft.com/office/powerpoint/2010/main" val="23927507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Savon</Template>
  <TotalTime>199</TotalTime>
  <Words>1362</Words>
  <Application>Microsoft Macintosh PowerPoint</Application>
  <PresentationFormat>Widescreen</PresentationFormat>
  <Paragraphs>130</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Apple Chancery</vt:lpstr>
      <vt:lpstr>Arial</vt:lpstr>
      <vt:lpstr>Calibri</vt:lpstr>
      <vt:lpstr>Century Gothic</vt:lpstr>
      <vt:lpstr>Garamond</vt:lpstr>
      <vt:lpstr>Georgia</vt:lpstr>
      <vt:lpstr>Savon</vt:lpstr>
      <vt:lpstr>Long-term Visits Prediction of 140K Web Pages</vt:lpstr>
      <vt:lpstr>Problem statement</vt:lpstr>
      <vt:lpstr>Who might care? </vt:lpstr>
      <vt:lpstr>Data Source and Description</vt:lpstr>
      <vt:lpstr>Exploratory Data Analysis</vt:lpstr>
      <vt:lpstr>Exploratory Data Analysis</vt:lpstr>
      <vt:lpstr>Exploratory Data Analysis</vt:lpstr>
      <vt:lpstr>Challenge</vt:lpstr>
      <vt:lpstr>Machine Learning Models</vt:lpstr>
      <vt:lpstr>Machine Learning Models</vt:lpstr>
      <vt:lpstr>Machine Learning Models</vt:lpstr>
      <vt:lpstr>Machine Learning Models</vt:lpstr>
      <vt:lpstr>Machine Learning Models</vt:lpstr>
      <vt:lpstr>Evaluation</vt:lpstr>
      <vt:lpstr>Evaluation</vt:lpstr>
      <vt:lpstr>Evaluation - Visualization</vt:lpstr>
      <vt:lpstr>Evaluation - Visualization</vt:lpstr>
      <vt:lpstr>Evaluation - Visualization</vt:lpstr>
      <vt:lpstr>Conclusions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Long-term Visits Prediction of 140K Web Pages</dc:title>
  <dc:creator>Microsoft Office User</dc:creator>
  <cp:lastModifiedBy>Microsoft Office User</cp:lastModifiedBy>
  <cp:revision>19</cp:revision>
  <dcterms:created xsi:type="dcterms:W3CDTF">2018-10-30T22:49:54Z</dcterms:created>
  <dcterms:modified xsi:type="dcterms:W3CDTF">2018-10-31T02:09:40Z</dcterms:modified>
</cp:coreProperties>
</file>